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91" r:id="rId2"/>
  </p:sldMasterIdLst>
  <p:notesMasterIdLst>
    <p:notesMasterId r:id="rId27"/>
  </p:notesMasterIdLst>
  <p:handoutMasterIdLst>
    <p:handoutMasterId r:id="rId28"/>
  </p:handoutMasterIdLst>
  <p:sldIdLst>
    <p:sldId id="315" r:id="rId3"/>
    <p:sldId id="313"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1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schaa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6"/>
    <p:restoredTop sz="66222"/>
  </p:normalViewPr>
  <p:slideViewPr>
    <p:cSldViewPr snapToGrid="0" snapToObjects="1">
      <p:cViewPr varScale="1">
        <p:scale>
          <a:sx n="41" d="100"/>
          <a:sy n="41" d="100"/>
        </p:scale>
        <p:origin x="127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97" d="100"/>
          <a:sy n="97" d="100"/>
        </p:scale>
        <p:origin x="248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162A51-B58F-EC44-B8D3-0E8A695CF5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44B5EF3-EACC-F24F-9E22-AF1F78F3AD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1EEAA2-CFD5-5349-BC31-40A5CB6792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3D49CA-AC4C-5F4D-A04D-4313B26D6FA7}" type="slidenum">
              <a:rPr lang="en-US" smtClean="0"/>
              <a:t>‹#›</a:t>
            </a:fld>
            <a:endParaRPr lang="en-US"/>
          </a:p>
        </p:txBody>
      </p:sp>
    </p:spTree>
    <p:extLst>
      <p:ext uri="{BB962C8B-B14F-4D97-AF65-F5344CB8AC3E}">
        <p14:creationId xmlns:p14="http://schemas.microsoft.com/office/powerpoint/2010/main" val="275367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40B28-F1B5-F242-A0B0-E3D23D778F9B}" type="datetimeFigureOut">
              <a:rPr lang="en-US" smtClean="0"/>
              <a:t>6/22/2020</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A8275-3EBC-BC4F-8C81-1FB6F38C23FB}" type="slidenum">
              <a:rPr lang="en-US" smtClean="0"/>
              <a:t>‹#›</a:t>
            </a:fld>
            <a:endParaRPr lang="en-US"/>
          </a:p>
        </p:txBody>
      </p:sp>
    </p:spTree>
    <p:extLst>
      <p:ext uri="{BB962C8B-B14F-4D97-AF65-F5344CB8AC3E}">
        <p14:creationId xmlns:p14="http://schemas.microsoft.com/office/powerpoint/2010/main" val="298852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lSutvANj8pR3fTm2vY9s5lMcbXfRKGe8/vie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qualitycountsca.net/child-care-provi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qualitycountsca.net/child-care-providers/family-engage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qualitycountsca.net/child-care-providers/family-engagement/family-engagement-toolki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qualitycountsca.net/famili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qualitycountsca.net/policymakers/counti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qualitycountsca.net/quality-partners/county-program-profile-and-service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qualitycountsca.ne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ildtrends.org/publications/high-quality-preschool-can-support-healthy-development-and-learn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uildinitiative.org/blog/shifting-the-conversation-from-compliance-to-continuous-quality-improvem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qualitycountsca.net/policymak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ualitycountsca.net/child-care-provid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b="1" dirty="0">
                <a:solidFill>
                  <a:schemeClr val="dk1"/>
                </a:solidFill>
              </a:rPr>
              <a:t>Suggested Speaker Notes:</a:t>
            </a:r>
          </a:p>
          <a:p>
            <a:pPr marL="0" lvl="0" indent="0" algn="l" rtl="0">
              <a:spcBef>
                <a:spcPts val="0"/>
              </a:spcBef>
              <a:spcAft>
                <a:spcPts val="0"/>
              </a:spcAft>
              <a:buSzPts val="1100"/>
              <a:buNone/>
            </a:pPr>
            <a:endParaRPr lang="en-US" dirty="0">
              <a:solidFill>
                <a:schemeClr val="dk1"/>
              </a:solidFill>
            </a:endParaRPr>
          </a:p>
          <a:p>
            <a:pPr marL="0" lvl="0" indent="0" algn="l" rtl="0">
              <a:spcBef>
                <a:spcPts val="0"/>
              </a:spcBef>
              <a:spcAft>
                <a:spcPts val="0"/>
              </a:spcAft>
              <a:buSzPts val="1100"/>
              <a:buNone/>
            </a:pPr>
            <a:r>
              <a:rPr lang="en-US" dirty="0">
                <a:solidFill>
                  <a:schemeClr val="dk1"/>
                </a:solidFill>
              </a:rPr>
              <a:t>Learning objectives: </a:t>
            </a:r>
          </a:p>
          <a:p>
            <a:pPr marL="917575" lvl="0" indent="-298450" algn="l" rtl="0">
              <a:spcBef>
                <a:spcPts val="0"/>
              </a:spcBef>
              <a:spcAft>
                <a:spcPts val="0"/>
              </a:spcAft>
              <a:buClr>
                <a:schemeClr val="dk1"/>
              </a:buClr>
              <a:buSzPts val="1100"/>
              <a:buFont typeface="Arial"/>
              <a:buChar char="●"/>
            </a:pPr>
            <a:r>
              <a:rPr lang="en-US" dirty="0">
                <a:solidFill>
                  <a:schemeClr val="dk1"/>
                </a:solidFill>
              </a:rPr>
              <a:t>Examine the benefits of quality rating and improvement systems (QRISs)</a:t>
            </a:r>
          </a:p>
          <a:p>
            <a:pPr marL="917575" lvl="0" indent="-298450" algn="l" rtl="0">
              <a:spcBef>
                <a:spcPts val="0"/>
              </a:spcBef>
              <a:spcAft>
                <a:spcPts val="0"/>
              </a:spcAft>
              <a:buClr>
                <a:schemeClr val="dk1"/>
              </a:buClr>
              <a:buSzPts val="1100"/>
              <a:buFont typeface="Arial"/>
              <a:buChar char="●"/>
            </a:pPr>
            <a:r>
              <a:rPr lang="en-US" dirty="0">
                <a:solidFill>
                  <a:schemeClr val="dk1"/>
                </a:solidFill>
              </a:rPr>
              <a:t>Gain greater understanding of QRISs in California</a:t>
            </a:r>
          </a:p>
          <a:p>
            <a:pPr marL="917575" lvl="0" indent="-298450" algn="l" rtl="0">
              <a:spcBef>
                <a:spcPts val="0"/>
              </a:spcBef>
              <a:spcAft>
                <a:spcPts val="0"/>
              </a:spcAft>
              <a:buClr>
                <a:schemeClr val="dk1"/>
              </a:buClr>
              <a:buSzPts val="1100"/>
              <a:buFont typeface="Arial"/>
              <a:buChar char="●"/>
            </a:pPr>
            <a:r>
              <a:rPr lang="en-US" dirty="0">
                <a:solidFill>
                  <a:schemeClr val="dk1"/>
                </a:solidFill>
              </a:rPr>
              <a:t>Gain greater understanding of QRIS resources at the state and county level</a:t>
            </a:r>
          </a:p>
          <a:p>
            <a:pPr marL="917575" lvl="0" indent="0" algn="l" rtl="0">
              <a:spcBef>
                <a:spcPts val="0"/>
              </a:spcBef>
              <a:spcAft>
                <a:spcPts val="0"/>
              </a:spcAft>
              <a:buNone/>
            </a:pPr>
            <a:endParaRPr lang="en-US" sz="1050"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a:t>
            </a:fld>
            <a:endParaRPr lang="en-US"/>
          </a:p>
        </p:txBody>
      </p:sp>
    </p:spTree>
    <p:extLst>
      <p:ext uri="{BB962C8B-B14F-4D97-AF65-F5344CB8AC3E}">
        <p14:creationId xmlns:p14="http://schemas.microsoft.com/office/powerpoint/2010/main" val="222941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solidFill>
                  <a:schemeClr val="dk1"/>
                </a:solidFill>
              </a:rPr>
              <a:t>Suggested Speaker Notes:</a:t>
            </a:r>
          </a:p>
          <a:p>
            <a:pPr marL="0" marR="0" lvl="0" indent="0" algn="l" rtl="0">
              <a:lnSpc>
                <a:spcPct val="100000"/>
              </a:lnSpc>
              <a:spcBef>
                <a:spcPts val="0"/>
              </a:spcBef>
              <a:spcAft>
                <a:spcPts val="0"/>
              </a:spcAft>
              <a:buClr>
                <a:schemeClr val="dk1"/>
              </a:buClr>
              <a:buSzPts val="1200"/>
              <a:buFont typeface="Calibri"/>
              <a:buNone/>
            </a:pPr>
            <a:endParaRPr lang="en-US" b="1" dirty="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dirty="0"/>
              <a:t>Quality Counts California, with its many partners including higher education faculty, developed the QCC quality standards. </a:t>
            </a:r>
          </a:p>
          <a:p>
            <a:pPr marL="0" marR="0" lvl="0" indent="0" algn="l" rtl="0">
              <a:lnSpc>
                <a:spcPct val="100000"/>
              </a:lnSpc>
              <a:spcBef>
                <a:spcPts val="0"/>
              </a:spcBef>
              <a:spcAft>
                <a:spcPts val="0"/>
              </a:spcAft>
              <a:buClr>
                <a:schemeClr val="dk1"/>
              </a:buClr>
              <a:buSzPts val="1200"/>
              <a:buFont typeface="Calibri"/>
              <a:buNone/>
            </a:pPr>
            <a:br>
              <a:rPr lang="en-US" dirty="0"/>
            </a:br>
            <a:r>
              <a:rPr lang="en-US" dirty="0"/>
              <a:t>The quality standards cover three core areas:</a:t>
            </a:r>
          </a:p>
          <a:p>
            <a:pPr marL="457200" marR="0" lvl="0" indent="-298450" algn="l" rtl="0">
              <a:lnSpc>
                <a:spcPct val="100000"/>
              </a:lnSpc>
              <a:spcBef>
                <a:spcPts val="0"/>
              </a:spcBef>
              <a:spcAft>
                <a:spcPts val="0"/>
              </a:spcAft>
              <a:buSzPts val="1100"/>
              <a:buChar char="●"/>
            </a:pPr>
            <a:r>
              <a:rPr lang="en-US" dirty="0"/>
              <a:t>Child Development and School Readiness</a:t>
            </a:r>
          </a:p>
          <a:p>
            <a:pPr marL="457200" marR="0" lvl="0" indent="-298450" algn="l" rtl="0">
              <a:lnSpc>
                <a:spcPct val="100000"/>
              </a:lnSpc>
              <a:spcBef>
                <a:spcPts val="0"/>
              </a:spcBef>
              <a:spcAft>
                <a:spcPts val="0"/>
              </a:spcAft>
              <a:buSzPts val="1100"/>
              <a:buChar char="●"/>
            </a:pPr>
            <a:r>
              <a:rPr lang="en-US" dirty="0"/>
              <a:t>Teachers and Training</a:t>
            </a:r>
          </a:p>
          <a:p>
            <a:pPr marL="457200" marR="0" lvl="0" indent="-298450" algn="l" rtl="0">
              <a:lnSpc>
                <a:spcPct val="100000"/>
              </a:lnSpc>
              <a:spcBef>
                <a:spcPts val="0"/>
              </a:spcBef>
              <a:spcAft>
                <a:spcPts val="0"/>
              </a:spcAft>
              <a:buSzPts val="1100"/>
              <a:buChar char="●"/>
            </a:pPr>
            <a:r>
              <a:rPr lang="en-US" dirty="0"/>
              <a:t>Program and Environment</a:t>
            </a:r>
          </a:p>
          <a:p>
            <a:pPr marL="457200" marR="0" lvl="0" indent="0" algn="l" rtl="0">
              <a:lnSpc>
                <a:spcPct val="100000"/>
              </a:lnSpc>
              <a:spcBef>
                <a:spcPts val="0"/>
              </a:spcBef>
              <a:spcAft>
                <a:spcPts val="0"/>
              </a:spcAft>
              <a:buNone/>
            </a:pPr>
            <a:endParaRPr lang="en-US" dirty="0"/>
          </a:p>
          <a:p>
            <a:pPr marL="0" marR="0" lvl="0" indent="0" algn="l" rtl="0">
              <a:lnSpc>
                <a:spcPct val="100000"/>
              </a:lnSpc>
              <a:spcBef>
                <a:spcPts val="0"/>
              </a:spcBef>
              <a:spcAft>
                <a:spcPts val="0"/>
              </a:spcAft>
              <a:buNone/>
            </a:pPr>
            <a:r>
              <a:rPr lang="en-US" dirty="0"/>
              <a:t>These standards are reflected in the QCC Rating Matrix: </a:t>
            </a:r>
            <a:r>
              <a:rPr lang="en-US" dirty="0">
                <a:hlinkClick r:id="rId3"/>
              </a:rPr>
              <a:t>https://drive.google.com/file/d/1lSutvANj8pR3fTm2vY9s5lMcbXfRKGe8/view</a:t>
            </a:r>
            <a:endParaRPr lang="en-US"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10</a:t>
            </a:fld>
            <a:endParaRPr lang="en-US"/>
          </a:p>
        </p:txBody>
      </p:sp>
    </p:spTree>
    <p:extLst>
      <p:ext uri="{BB962C8B-B14F-4D97-AF65-F5344CB8AC3E}">
        <p14:creationId xmlns:p14="http://schemas.microsoft.com/office/powerpoint/2010/main" val="7866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Suggested Speaker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One step in the process in any QRIS is conducting a quality assessment.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 local certified independent observer visits the early learning and care environment.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Using the standardized QCC Rating Matrix, the observer measures the program quality using the QCC standards of quality.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Programs are assessed using standardized quality assessment tools, such as the Environmental Rating Scales and the Classroom Assessment Scoring System (CLASS), and children’s files.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Based on the model utilized in the respective county or region, the observer then provides feedback and offers resources for potential areas of growth.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program is also awarded a rating. </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Ratings are typically made available to families to help them choose a program for their child.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11</a:t>
            </a:fld>
            <a:endParaRPr lang="en-US"/>
          </a:p>
        </p:txBody>
      </p:sp>
    </p:spTree>
    <p:extLst>
      <p:ext uri="{BB962C8B-B14F-4D97-AF65-F5344CB8AC3E}">
        <p14:creationId xmlns:p14="http://schemas.microsoft.com/office/powerpoint/2010/main" val="230980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Suggested Speaker Notes: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State and local programs provide opportunities for quality improvement and growth based on the quality improvement assessment.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Examples of statewide and local initiatives include:</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QCC Family Engagement Toolkit (statewide)</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Dual Language Learner Resource Guide (statewide)</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Local coaching programs that can offer coaching support to programs based on program needs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Are there other local programs you know of that may benefit programs hoping to improve quality?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Resource: </a:t>
            </a:r>
            <a:r>
              <a:rPr kumimoji="0" lang="en-US" sz="1100" b="0" i="0" u="sng" strike="noStrike" kern="0" cap="none" spc="0" normalizeH="0" baseline="0" noProof="0" dirty="0">
                <a:ln>
                  <a:noFill/>
                </a:ln>
                <a:solidFill>
                  <a:srgbClr val="0563C1"/>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https://qualitycountsca.net/child-care-providers/</a:t>
            </a: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12</a:t>
            </a:fld>
            <a:endParaRPr lang="en-US"/>
          </a:p>
        </p:txBody>
      </p:sp>
    </p:spTree>
    <p:extLst>
      <p:ext uri="{BB962C8B-B14F-4D97-AF65-F5344CB8AC3E}">
        <p14:creationId xmlns:p14="http://schemas.microsoft.com/office/powerpoint/2010/main" val="92582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Suggested Speaker Notes: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Professional development plays a key role in supporting quality improvement.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Professional development is offered on a range of topics both locally and statewide.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Many of the professional development opportunities provide professional growth hours toward child development permits.</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br>
              <a:rPr kumimoji="0" lang="en-US" sz="1100" b="0" i="0" u="none" strike="noStrike" kern="0" cap="none" spc="0" normalizeH="0" baseline="0" noProof="0" dirty="0">
                <a:ln>
                  <a:noFill/>
                </a:ln>
                <a:solidFill>
                  <a:srgbClr val="000000"/>
                </a:solidFill>
                <a:effectLst/>
                <a:uLnTx/>
                <a:uFillTx/>
                <a:latin typeface="Arial"/>
                <a:cs typeface="Arial"/>
                <a:sym typeface="Arial"/>
              </a:rPr>
            </a:br>
            <a:r>
              <a:rPr kumimoji="0" lang="en-US" sz="1100" b="0" i="0" u="none" strike="noStrike" kern="0" cap="none" spc="0" normalizeH="0" baseline="0" noProof="0" dirty="0">
                <a:ln>
                  <a:noFill/>
                </a:ln>
                <a:solidFill>
                  <a:srgbClr val="000000"/>
                </a:solidFill>
                <a:effectLst/>
                <a:uLnTx/>
                <a:uFillTx/>
                <a:latin typeface="Arial"/>
                <a:cs typeface="Arial"/>
                <a:sym typeface="Arial"/>
              </a:rPr>
              <a:t>Community colleges and universities provide valuable professional development through unit-bearing college coursework and conferences supporting quality improvement year-round.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13</a:t>
            </a:fld>
            <a:endParaRPr lang="en-US"/>
          </a:p>
        </p:txBody>
      </p:sp>
    </p:spTree>
    <p:extLst>
      <p:ext uri="{BB962C8B-B14F-4D97-AF65-F5344CB8AC3E}">
        <p14:creationId xmlns:p14="http://schemas.microsoft.com/office/powerpoint/2010/main" val="7949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Suggested Speaker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Here is a sampling of the professional development initiatives and training opportunities available through Quality Counts California:  </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California Preschool Instructional Network (CPIN)</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Program for Infant/Toddler Care (PITC)</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Classroom Assessment Scoring System (CLASS)</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Early Childhood Environmental Rating Scales</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Ages and Stages Questionnaire/SE (ASQ/ASQ-SE)</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Strengthening Families</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CSEFEL Teaching Pyramid Framework</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California Preschool Learning Foundations and Framework</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California Infant/Toddler Learning and Development Foundations and Framework</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Desired Results Developmental Profile</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14</a:t>
            </a:fld>
            <a:endParaRPr lang="en-US"/>
          </a:p>
        </p:txBody>
      </p:sp>
    </p:spTree>
    <p:extLst>
      <p:ext uri="{BB962C8B-B14F-4D97-AF65-F5344CB8AC3E}">
        <p14:creationId xmlns:p14="http://schemas.microsoft.com/office/powerpoint/2010/main" val="330833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highlight>
                  <a:srgbClr val="FFFF00"/>
                </a:highlight>
              </a:rPr>
              <a:t>Suggested Speaker Notes:</a:t>
            </a:r>
          </a:p>
          <a:p>
            <a:pPr marL="0" lvl="0" indent="0" algn="l" rtl="0">
              <a:spcBef>
                <a:spcPts val="0"/>
              </a:spcBef>
              <a:spcAft>
                <a:spcPts val="0"/>
              </a:spcAft>
              <a:buNone/>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A key component of Quality Counts California is family engagement. Not only is it part of the program observation and quality standards, but it is also key to providing families access to information and quality programs.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Note: You may want to walk through each component of the graphic or skip to the next slide</a:t>
            </a:r>
            <a:r>
              <a:rPr lang="en-US" b="0" dirty="0">
                <a:solidFill>
                  <a:schemeClr val="dk1"/>
                </a:solidFill>
              </a:rPr>
              <a:t>, which is specific </a:t>
            </a:r>
            <a:r>
              <a:rPr lang="en-US" dirty="0">
                <a:solidFill>
                  <a:schemeClr val="dk1"/>
                </a:solidFill>
              </a:rPr>
              <a:t>to early childhood education providers.</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15</a:t>
            </a:fld>
            <a:endParaRPr lang="en-US"/>
          </a:p>
        </p:txBody>
      </p:sp>
    </p:spTree>
    <p:extLst>
      <p:ext uri="{BB962C8B-B14F-4D97-AF65-F5344CB8AC3E}">
        <p14:creationId xmlns:p14="http://schemas.microsoft.com/office/powerpoint/2010/main" val="164246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As an early childhood education provider, family engagement can improve:</a:t>
            </a:r>
          </a:p>
          <a:p>
            <a:pPr marL="838200" lvl="0" indent="-298450" algn="l" rtl="0">
              <a:lnSpc>
                <a:spcPct val="150000"/>
              </a:lnSpc>
              <a:spcBef>
                <a:spcPts val="2200"/>
              </a:spcBef>
              <a:spcAft>
                <a:spcPts val="0"/>
              </a:spcAft>
              <a:buClr>
                <a:srgbClr val="333333"/>
              </a:buClr>
              <a:buSzPts val="1100"/>
              <a:buFont typeface="Alegreya Sans"/>
              <a:buChar char="●"/>
            </a:pPr>
            <a:r>
              <a:rPr lang="en-US" dirty="0">
                <a:solidFill>
                  <a:srgbClr val="333333"/>
                </a:solidFill>
                <a:highlight>
                  <a:srgbClr val="FFFFFF"/>
                </a:highlight>
              </a:rPr>
              <a:t>A </a:t>
            </a:r>
            <a:r>
              <a:rPr lang="en-US" b="0" dirty="0">
                <a:solidFill>
                  <a:srgbClr val="333333"/>
                </a:solidFill>
                <a:highlight>
                  <a:srgbClr val="FFFFFF"/>
                </a:highlight>
              </a:rPr>
              <a:t>child’s health, development, and well-being</a:t>
            </a:r>
          </a:p>
          <a:p>
            <a:pPr marL="838200" lvl="0" indent="-298450" algn="l" rtl="0">
              <a:lnSpc>
                <a:spcPct val="150000"/>
              </a:lnSpc>
              <a:spcBef>
                <a:spcPts val="0"/>
              </a:spcBef>
              <a:spcAft>
                <a:spcPts val="0"/>
              </a:spcAft>
              <a:buClr>
                <a:srgbClr val="333333"/>
              </a:buClr>
              <a:buSzPts val="1100"/>
              <a:buFont typeface="Alegreya Sans"/>
              <a:buChar char="●"/>
            </a:pPr>
            <a:r>
              <a:rPr lang="en-US" b="0" dirty="0">
                <a:solidFill>
                  <a:srgbClr val="333333"/>
                </a:solidFill>
                <a:highlight>
                  <a:srgbClr val="FFFFFF"/>
                </a:highlight>
              </a:rPr>
              <a:t>A family’s confidence and relationships with their children</a:t>
            </a:r>
          </a:p>
          <a:p>
            <a:pPr marL="838200" lvl="0" indent="-298450" algn="l" rtl="0">
              <a:lnSpc>
                <a:spcPct val="150000"/>
              </a:lnSpc>
              <a:spcBef>
                <a:spcPts val="0"/>
              </a:spcBef>
              <a:spcAft>
                <a:spcPts val="0"/>
              </a:spcAft>
              <a:buClr>
                <a:srgbClr val="333333"/>
              </a:buClr>
              <a:buSzPts val="1100"/>
              <a:buFont typeface="Alegreya Sans"/>
              <a:buChar char="●"/>
            </a:pPr>
            <a:r>
              <a:rPr lang="en-US" b="0" dirty="0">
                <a:solidFill>
                  <a:srgbClr val="333333"/>
                </a:solidFill>
                <a:highlight>
                  <a:srgbClr val="FFFFFF"/>
                </a:highlight>
              </a:rPr>
              <a:t>A provider’s </a:t>
            </a:r>
            <a:r>
              <a:rPr lang="en-US" dirty="0">
                <a:solidFill>
                  <a:srgbClr val="333333"/>
                </a:solidFill>
                <a:highlight>
                  <a:srgbClr val="FFFFFF"/>
                </a:highlight>
              </a:rPr>
              <a:t>confidence in discussing concerns with families</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16</a:t>
            </a:fld>
            <a:endParaRPr lang="en-US"/>
          </a:p>
        </p:txBody>
      </p:sp>
    </p:spTree>
    <p:extLst>
      <p:ext uri="{BB962C8B-B14F-4D97-AF65-F5344CB8AC3E}">
        <p14:creationId xmlns:p14="http://schemas.microsoft.com/office/powerpoint/2010/main" val="120423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endParaRPr lang="en-US" dirty="0">
              <a:highlight>
                <a:srgbClr val="FFFF00"/>
              </a:highlight>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QCC Family Engagement Toolkit is available online: </a:t>
            </a:r>
            <a:r>
              <a:rPr lang="en-US" u="sng" dirty="0">
                <a:solidFill>
                  <a:schemeClr val="hlink"/>
                </a:solidFill>
                <a:hlinkClick r:id="rId3"/>
              </a:rPr>
              <a:t>https://www.qualitycountsca.net/child-care-providers/family-engagement/</a:t>
            </a:r>
            <a:endParaRPr lang="en-US" dirty="0"/>
          </a:p>
          <a:p>
            <a:pPr marL="0" lvl="0" indent="0" algn="l" rtl="0">
              <a:spcBef>
                <a:spcPts val="0"/>
              </a:spcBef>
              <a:spcAft>
                <a:spcPts val="0"/>
              </a:spcAft>
              <a:buNone/>
            </a:pPr>
            <a:endParaRPr lang="en-US" dirty="0"/>
          </a:p>
          <a:p>
            <a:pPr marL="342900" lvl="0" indent="-203200" algn="l" rtl="0">
              <a:lnSpc>
                <a:spcPct val="90000"/>
              </a:lnSpc>
              <a:spcBef>
                <a:spcPts val="0"/>
              </a:spcBef>
              <a:spcAft>
                <a:spcPts val="0"/>
              </a:spcAft>
              <a:buClr>
                <a:srgbClr val="30538E"/>
              </a:buClr>
              <a:buSzPts val="1000"/>
              <a:buChar char="•"/>
            </a:pPr>
            <a:r>
              <a:rPr lang="en-US" sz="1050" dirty="0">
                <a:solidFill>
                  <a:schemeClr val="dk1"/>
                </a:solidFill>
              </a:rPr>
              <a:t>Helps early childhood education professionals build relationships with children and families</a:t>
            </a:r>
          </a:p>
          <a:p>
            <a:pPr marL="342900" lvl="0" indent="-203200" algn="l" rtl="0">
              <a:lnSpc>
                <a:spcPct val="90000"/>
              </a:lnSpc>
              <a:spcBef>
                <a:spcPts val="1200"/>
              </a:spcBef>
              <a:spcAft>
                <a:spcPts val="0"/>
              </a:spcAft>
              <a:buClr>
                <a:srgbClr val="30538E"/>
              </a:buClr>
              <a:buSzPts val="1000"/>
              <a:buChar char="•"/>
            </a:pPr>
            <a:r>
              <a:rPr lang="en-US" sz="1050" dirty="0">
                <a:solidFill>
                  <a:schemeClr val="dk1"/>
                </a:solidFill>
              </a:rPr>
              <a:t>Includes tips and strategies to engage families in meaningful ways</a:t>
            </a:r>
          </a:p>
          <a:p>
            <a:pPr marL="342900" lvl="0" indent="-203200" algn="l" rtl="0">
              <a:lnSpc>
                <a:spcPct val="90000"/>
              </a:lnSpc>
              <a:spcBef>
                <a:spcPts val="1200"/>
              </a:spcBef>
              <a:spcAft>
                <a:spcPts val="0"/>
              </a:spcAft>
              <a:buClr>
                <a:srgbClr val="30538E"/>
              </a:buClr>
              <a:buSzPts val="1000"/>
              <a:buChar char="•"/>
            </a:pPr>
            <a:r>
              <a:rPr lang="en-US" sz="1050" dirty="0">
                <a:solidFill>
                  <a:schemeClr val="dk1"/>
                </a:solidFill>
              </a:rPr>
              <a:t>Is available in English and Spanish</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0" dirty="0"/>
              <a:t>You may choose to show to students the two helpful videos available at the link provided</a:t>
            </a:r>
            <a:r>
              <a:rPr lang="en-US" b="0" strike="noStrike" dirty="0"/>
              <a:t>.</a:t>
            </a:r>
            <a:endParaRPr lang="en-US" strike="noStrike"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the toolkit itself is available online with modules to be completed online independently or as a group. </a:t>
            </a:r>
            <a:r>
              <a:rPr lang="en-US" u="sng" dirty="0">
                <a:solidFill>
                  <a:schemeClr val="hlink"/>
                </a:solidFill>
                <a:hlinkClick r:id="rId4"/>
              </a:rPr>
              <a:t>https://www.qualitycountsca.net/child-care-providers/family-engagement/family-engagement-toolkit/</a:t>
            </a:r>
            <a:endParaRPr lang="en-US"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17</a:t>
            </a:fld>
            <a:endParaRPr lang="en-US"/>
          </a:p>
        </p:txBody>
      </p:sp>
    </p:spTree>
    <p:extLst>
      <p:ext uri="{BB962C8B-B14F-4D97-AF65-F5344CB8AC3E}">
        <p14:creationId xmlns:p14="http://schemas.microsoft.com/office/powerpoint/2010/main" val="409054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b="1" dirty="0">
                <a:solidFill>
                  <a:schemeClr val="dk1"/>
                </a:solidFill>
              </a:rPr>
              <a:t>Suggested Speaker Notes: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None/>
            </a:pPr>
            <a:r>
              <a:rPr lang="en-US" dirty="0"/>
              <a:t>Quality Counts California also provides information to families. The family-specific webpage provides information about how to choose a quality program, finding early learning and care programs, and how to use a </a:t>
            </a:r>
            <a:r>
              <a:rPr lang="en-US" b="0" dirty="0"/>
              <a:t>county</a:t>
            </a:r>
            <a:r>
              <a:rPr lang="en-US" b="1" dirty="0"/>
              <a:t> </a:t>
            </a:r>
            <a:r>
              <a:rPr lang="en-US" dirty="0"/>
              <a:t>resource and referral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a:t>
            </a:r>
            <a:r>
              <a:rPr lang="en-US" u="sng" dirty="0">
                <a:solidFill>
                  <a:schemeClr val="hlink"/>
                </a:solidFill>
                <a:hlinkClick r:id="rId3"/>
              </a:rPr>
              <a:t>https://qualitycountsca.net/families/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participating counties also provide lists on their websites of early childhood programs participating in the local QRIS program. </a:t>
            </a:r>
          </a:p>
        </p:txBody>
      </p:sp>
      <p:sp>
        <p:nvSpPr>
          <p:cNvPr id="4" name="Slide Number Placeholder 3"/>
          <p:cNvSpPr>
            <a:spLocks noGrp="1"/>
          </p:cNvSpPr>
          <p:nvPr>
            <p:ph type="sldNum" sz="quarter" idx="5"/>
          </p:nvPr>
        </p:nvSpPr>
        <p:spPr/>
        <p:txBody>
          <a:bodyPr/>
          <a:lstStyle/>
          <a:p>
            <a:fld id="{A17A8275-3EBC-BC4F-8C81-1FB6F38C23FB}" type="slidenum">
              <a:rPr lang="en-US" smtClean="0"/>
              <a:t>18</a:t>
            </a:fld>
            <a:endParaRPr lang="en-US"/>
          </a:p>
        </p:txBody>
      </p:sp>
    </p:spTree>
    <p:extLst>
      <p:ext uri="{BB962C8B-B14F-4D97-AF65-F5344CB8AC3E}">
        <p14:creationId xmlns:p14="http://schemas.microsoft.com/office/powerpoint/2010/main" val="214102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dirty="0"/>
              <a:t>Participation in QRISs is open to early learning programs throughout California. Each county or region manages the local QRIS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you can see, in 2018–19, over 7,500 programs participated statewide, including center-based; family child care; family, friend, and neighbor programs; and others.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19</a:t>
            </a:fld>
            <a:endParaRPr lang="en-US"/>
          </a:p>
        </p:txBody>
      </p:sp>
    </p:spTree>
    <p:extLst>
      <p:ext uri="{BB962C8B-B14F-4D97-AF65-F5344CB8AC3E}">
        <p14:creationId xmlns:p14="http://schemas.microsoft.com/office/powerpoint/2010/main" val="119112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158750" indent="0">
              <a:buNone/>
            </a:pPr>
            <a:r>
              <a:rPr lang="en-US" b="1" dirty="0"/>
              <a:t>Suggested Speaker Notes</a:t>
            </a:r>
          </a:p>
          <a:p>
            <a:pPr marL="158750" indent="0">
              <a:buNone/>
            </a:pPr>
            <a:endParaRPr lang="en-US" b="0" dirty="0"/>
          </a:p>
          <a:p>
            <a:pPr marL="158750" indent="0">
              <a:buNone/>
            </a:pPr>
            <a:r>
              <a:rPr lang="en-US" b="0" dirty="0"/>
              <a:t>Begin by having students read this quote or read the quote aloud to students. </a:t>
            </a:r>
          </a:p>
          <a:p>
            <a:pPr marL="158750" indent="0">
              <a:buNone/>
            </a:pPr>
            <a:endParaRPr lang="en-US" b="0" dirty="0"/>
          </a:p>
          <a:p>
            <a:pPr marL="158750" indent="0">
              <a:buNone/>
            </a:pPr>
            <a:r>
              <a:rPr lang="en-US" b="1" dirty="0"/>
              <a:t>Optional Activity:</a:t>
            </a:r>
          </a:p>
          <a:p>
            <a:pPr marL="158750" indent="0">
              <a:buNone/>
            </a:pPr>
            <a:r>
              <a:rPr lang="en-US" b="0" dirty="0"/>
              <a:t>Have students reflect on what this quote means to them. What word, or words, from this quote is the most important to them? Have them share their important word(s) with a classmate.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2</a:t>
            </a:fld>
            <a:endParaRPr lang="en-US"/>
          </a:p>
        </p:txBody>
      </p:sp>
    </p:spTree>
    <p:extLst>
      <p:ext uri="{BB962C8B-B14F-4D97-AF65-F5344CB8AC3E}">
        <p14:creationId xmlns:p14="http://schemas.microsoft.com/office/powerpoint/2010/main" val="337266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Suggested Speaker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center-based and family child care programs represented a variety of program types as depicted in this slide, including: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Head Start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State Preschool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Migrant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Early Head Start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Private programs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And others</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20</a:t>
            </a:fld>
            <a:endParaRPr lang="en-US"/>
          </a:p>
        </p:txBody>
      </p:sp>
    </p:spTree>
    <p:extLst>
      <p:ext uri="{BB962C8B-B14F-4D97-AF65-F5344CB8AC3E}">
        <p14:creationId xmlns:p14="http://schemas.microsoft.com/office/powerpoint/2010/main" val="72850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dirty="0"/>
              <a:t>In 2011, 49 programs participated in California’s QRIS program.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2019, over 7,558 programs participated. That’s an increase of over 15,000%.</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21</a:t>
            </a:fld>
            <a:endParaRPr lang="en-US"/>
          </a:p>
        </p:txBody>
      </p:sp>
    </p:spTree>
    <p:extLst>
      <p:ext uri="{BB962C8B-B14F-4D97-AF65-F5344CB8AC3E}">
        <p14:creationId xmlns:p14="http://schemas.microsoft.com/office/powerpoint/2010/main" val="1443458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a:t>Most importantly, last year alone, a total of 426,623 children were served in the programs participating in quality improvement efforts in California! </a:t>
            </a:r>
          </a:p>
          <a:p>
            <a:endParaRPr lang="en-US"/>
          </a:p>
        </p:txBody>
      </p:sp>
      <p:sp>
        <p:nvSpPr>
          <p:cNvPr id="4" name="Slide Number Placeholder 3"/>
          <p:cNvSpPr>
            <a:spLocks noGrp="1"/>
          </p:cNvSpPr>
          <p:nvPr>
            <p:ph type="sldNum" sz="quarter" idx="5"/>
          </p:nvPr>
        </p:nvSpPr>
        <p:spPr/>
        <p:txBody>
          <a:bodyPr/>
          <a:lstStyle/>
          <a:p>
            <a:fld id="{A17A8275-3EBC-BC4F-8C81-1FB6F38C23FB}" type="slidenum">
              <a:rPr lang="en-US" smtClean="0"/>
              <a:t>22</a:t>
            </a:fld>
            <a:endParaRPr lang="en-US"/>
          </a:p>
        </p:txBody>
      </p:sp>
    </p:spTree>
    <p:extLst>
      <p:ext uri="{BB962C8B-B14F-4D97-AF65-F5344CB8AC3E}">
        <p14:creationId xmlns:p14="http://schemas.microsoft.com/office/powerpoint/2010/main" val="21017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Suggested Speaker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mentioned previously, Quality Counts California and the QRIS efforts statewide are implemented through local efforts.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 county manages a local webpage with information about local QRIS-related activities, programs, and supports. </a:t>
            </a:r>
            <a:endParaRPr lang="en-US" dirty="0">
              <a:uFill>
                <a:noFill/>
              </a:uFill>
              <a:hlinkClick r:id="rId3"/>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a:t>
            </a:r>
            <a:r>
              <a:rPr lang="en-US" dirty="0">
                <a:hlinkClick r:id="rId4"/>
              </a:rPr>
              <a:t>https://www.qualitycountsca.net/quality-partners/county-program-profile-and-services/</a:t>
            </a:r>
            <a:endParaRPr lang="en-US" dirty="0"/>
          </a:p>
          <a:p>
            <a:pPr marL="0" lvl="0" indent="0" algn="l" rtl="0">
              <a:spcBef>
                <a:spcPts val="0"/>
              </a:spcBef>
              <a:spcAft>
                <a:spcPts val="0"/>
              </a:spcAft>
              <a:buNone/>
            </a:pPr>
            <a:endParaRPr lang="en-US" dirty="0"/>
          </a:p>
          <a:p>
            <a:pPr marL="0" lvl="0" indent="0" algn="l" rtl="0">
              <a:spcBef>
                <a:spcPts val="0"/>
              </a:spcBef>
              <a:spcAft>
                <a:spcPts val="0"/>
              </a:spcAft>
              <a:buSzPts val="1100"/>
              <a:buNone/>
            </a:pPr>
            <a:r>
              <a:rPr lang="en-US" b="1" dirty="0">
                <a:solidFill>
                  <a:schemeClr val="dk1"/>
                </a:solidFill>
              </a:rPr>
              <a:t>Optional Activity:</a:t>
            </a:r>
          </a:p>
          <a:p>
            <a:pPr marL="0" lvl="0" indent="0" algn="l" rtl="0">
              <a:spcBef>
                <a:spcPts val="0"/>
              </a:spcBef>
              <a:spcAft>
                <a:spcPts val="0"/>
              </a:spcAft>
              <a:buClr>
                <a:schemeClr val="dk1"/>
              </a:buClr>
              <a:buSzPts val="1100"/>
              <a:buFont typeface="Arial"/>
              <a:buNone/>
            </a:pPr>
            <a:r>
              <a:rPr lang="en-US" dirty="0">
                <a:solidFill>
                  <a:schemeClr val="dk1"/>
                </a:solidFill>
              </a:rPr>
              <a:t>Have students find their county’s website. Ask students to find information that parents/families could use. At some colleges all students will locate the same website. At other colleges, students will locate multiple websites. Share out. (Purpose: Increase awareness of local websites and resources)</a:t>
            </a:r>
            <a:endParaRPr lang="en-US" sz="1050"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23</a:t>
            </a:fld>
            <a:endParaRPr lang="en-US"/>
          </a:p>
        </p:txBody>
      </p:sp>
    </p:spTree>
    <p:extLst>
      <p:ext uri="{BB962C8B-B14F-4D97-AF65-F5344CB8AC3E}">
        <p14:creationId xmlns:p14="http://schemas.microsoft.com/office/powerpoint/2010/main" val="418727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SzPts val="1100"/>
              <a:buNone/>
            </a:pPr>
            <a:r>
              <a:rPr lang="en-US" b="1" dirty="0">
                <a:solidFill>
                  <a:schemeClr val="dk1"/>
                </a:solidFill>
              </a:rPr>
              <a:t>Suggested Speaker Notes:</a:t>
            </a:r>
          </a:p>
          <a:p>
            <a:pPr marL="0" lvl="0" indent="0" algn="l" rtl="0">
              <a:spcBef>
                <a:spcPts val="0"/>
              </a:spcBef>
              <a:spcAft>
                <a:spcPts val="0"/>
              </a:spcAft>
              <a:buSzPts val="1100"/>
              <a:buNone/>
            </a:pPr>
            <a:endParaRPr lang="en-US" b="1" dirty="0">
              <a:solidFill>
                <a:schemeClr val="dk1"/>
              </a:solidFill>
            </a:endParaRPr>
          </a:p>
          <a:p>
            <a:pPr marL="0" lvl="0" indent="0" algn="l" rtl="0">
              <a:spcBef>
                <a:spcPts val="0"/>
              </a:spcBef>
              <a:spcAft>
                <a:spcPts val="0"/>
              </a:spcAft>
              <a:buSzPts val="1100"/>
              <a:buNone/>
            </a:pPr>
            <a:r>
              <a:rPr lang="en-US" b="0" dirty="0">
                <a:solidFill>
                  <a:schemeClr val="dk1"/>
                </a:solidFill>
              </a:rPr>
              <a:t>Encourage students to visit the following webpage(s):</a:t>
            </a:r>
          </a:p>
          <a:p>
            <a:pPr marL="0" lvl="0" indent="0" algn="l" rtl="0">
              <a:spcBef>
                <a:spcPts val="0"/>
              </a:spcBef>
              <a:spcAft>
                <a:spcPts val="0"/>
              </a:spcAft>
              <a:buSzPts val="1100"/>
              <a:buNone/>
            </a:pPr>
            <a:endParaRPr lang="en-US" b="0" dirty="0">
              <a:solidFill>
                <a:schemeClr val="dk1"/>
              </a:solidFill>
            </a:endParaRPr>
          </a:p>
          <a:p>
            <a:pPr marL="0" lvl="0" indent="0" algn="l" rtl="0">
              <a:spcBef>
                <a:spcPts val="0"/>
              </a:spcBef>
              <a:spcAft>
                <a:spcPts val="0"/>
              </a:spcAft>
              <a:buSzPts val="1100"/>
              <a:buNone/>
            </a:pPr>
            <a:r>
              <a:rPr lang="en-US" b="0" dirty="0">
                <a:solidFill>
                  <a:schemeClr val="dk1"/>
                </a:solidFill>
              </a:rPr>
              <a:t>(You may want to include local First 5/QCC information if applicable.)</a:t>
            </a:r>
          </a:p>
          <a:p>
            <a:pPr marL="0" lvl="0" indent="0" algn="l" rtl="0">
              <a:spcBef>
                <a:spcPts val="0"/>
              </a:spcBef>
              <a:spcAft>
                <a:spcPts val="0"/>
              </a:spcAft>
              <a:buSzPts val="1100"/>
              <a:buNone/>
            </a:pPr>
            <a:endParaRPr lang="en-US" b="0" dirty="0">
              <a:solidFill>
                <a:schemeClr val="dk1"/>
              </a:solidFill>
            </a:endParaRPr>
          </a:p>
          <a:p>
            <a:pPr marL="0" lvl="0" indent="0" algn="l" rtl="0">
              <a:spcBef>
                <a:spcPts val="0"/>
              </a:spcBef>
              <a:spcAft>
                <a:spcPts val="0"/>
              </a:spcAft>
              <a:buSzPts val="1100"/>
              <a:buNone/>
            </a:pPr>
            <a:r>
              <a:rPr lang="en-US" b="0" dirty="0">
                <a:solidFill>
                  <a:schemeClr val="dk1"/>
                </a:solidFill>
              </a:rPr>
              <a:t>Quality Counts California webpage: </a:t>
            </a:r>
            <a:r>
              <a:rPr lang="en-US" b="0" dirty="0">
                <a:hlinkClick r:id="rId3"/>
              </a:rPr>
              <a:t>https://www.qualitycountsca.net/</a:t>
            </a:r>
            <a:endParaRPr lang="en-US" b="0" dirty="0">
              <a:solidFill>
                <a:schemeClr val="dk1"/>
              </a:solidFill>
            </a:endParaRPr>
          </a:p>
          <a:p>
            <a:pPr marL="0" lvl="0" indent="0" algn="l" rtl="0">
              <a:spcBef>
                <a:spcPts val="0"/>
              </a:spcBef>
              <a:spcAft>
                <a:spcPts val="0"/>
              </a:spcAft>
              <a:buSzPts val="1100"/>
              <a:buNone/>
            </a:pPr>
            <a:endParaRPr lang="en-US" b="1" dirty="0">
              <a:solidFill>
                <a:schemeClr val="dk1"/>
              </a:solidFill>
            </a:endParaRPr>
          </a:p>
          <a:p>
            <a:pPr marL="0" lvl="0" indent="0" algn="l" rtl="0">
              <a:spcBef>
                <a:spcPts val="0"/>
              </a:spcBef>
              <a:spcAft>
                <a:spcPts val="0"/>
              </a:spcAft>
              <a:buClr>
                <a:schemeClr val="dk1"/>
              </a:buClr>
              <a:buSzPts val="1100"/>
              <a:buFont typeface="Arial"/>
              <a:buNone/>
            </a:pPr>
            <a:r>
              <a:rPr lang="en-US" b="1" dirty="0">
                <a:solidFill>
                  <a:schemeClr val="dk1"/>
                </a:solidFill>
              </a:rPr>
              <a:t>Optional Summary and Review Activities</a:t>
            </a:r>
            <a:r>
              <a:rPr lang="en-US" dirty="0">
                <a:solidFill>
                  <a:schemeClr val="dk1"/>
                </a:solidFill>
              </a:rPr>
              <a:t> (Purpose: Gauge students’ understanding of QRISs in California):</a:t>
            </a:r>
          </a:p>
          <a:p>
            <a:pPr marL="917575" lvl="0" indent="-298450" algn="l" rtl="0">
              <a:spcBef>
                <a:spcPts val="0"/>
              </a:spcBef>
              <a:spcAft>
                <a:spcPts val="0"/>
              </a:spcAft>
              <a:buClr>
                <a:schemeClr val="dk1"/>
              </a:buClr>
              <a:buSzPts val="1100"/>
              <a:buFont typeface="Arial"/>
              <a:buChar char="●"/>
            </a:pPr>
            <a:r>
              <a:rPr lang="en-US" b="0" dirty="0">
                <a:solidFill>
                  <a:schemeClr val="dk1"/>
                </a:solidFill>
              </a:rPr>
              <a:t>If using a KWL Chart, have students describe what they learned.</a:t>
            </a:r>
          </a:p>
          <a:p>
            <a:pPr marL="917575" lvl="0" indent="-298450" algn="l" rtl="0">
              <a:spcBef>
                <a:spcPts val="0"/>
              </a:spcBef>
              <a:spcAft>
                <a:spcPts val="0"/>
              </a:spcAft>
              <a:buClr>
                <a:schemeClr val="dk1"/>
              </a:buClr>
              <a:buSzPts val="1100"/>
              <a:buFont typeface="Arial"/>
              <a:buChar char="●"/>
            </a:pPr>
            <a:r>
              <a:rPr lang="en-US" b="0" dirty="0">
                <a:solidFill>
                  <a:schemeClr val="dk1"/>
                </a:solidFill>
              </a:rPr>
              <a:t>Have students work in small groups to draft an “elevator pitch” about QCC for specific audiences. Have students consider what families, early learning providers, and the community should know about QCC. </a:t>
            </a:r>
            <a:r>
              <a:rPr lang="en-US" b="0" strike="noStrike" dirty="0">
                <a:solidFill>
                  <a:schemeClr val="dk1"/>
                </a:solidFill>
              </a:rPr>
              <a:t>S</a:t>
            </a:r>
            <a:r>
              <a:rPr lang="en-US" b="0" dirty="0">
                <a:solidFill>
                  <a:schemeClr val="dk1"/>
                </a:solidFill>
              </a:rPr>
              <a:t>tudents then work with their</a:t>
            </a:r>
            <a:r>
              <a:rPr lang="en-US" b="0" strike="noStrike" dirty="0">
                <a:solidFill>
                  <a:schemeClr val="dk1"/>
                </a:solidFill>
              </a:rPr>
              <a:t> </a:t>
            </a:r>
            <a:r>
              <a:rPr lang="en-US" b="0" dirty="0">
                <a:solidFill>
                  <a:schemeClr val="dk1"/>
                </a:solidFill>
              </a:rPr>
              <a:t>team to create a message (30–45 seconds) about QCC for their specific audience. (Purpose: Synthesize information about QCC and describe its main features for relevant audiences)</a:t>
            </a:r>
          </a:p>
          <a:p>
            <a:pPr marL="917575" lvl="0" indent="-298450" algn="l" rtl="0">
              <a:spcBef>
                <a:spcPts val="0"/>
              </a:spcBef>
              <a:spcAft>
                <a:spcPts val="0"/>
              </a:spcAft>
              <a:buClr>
                <a:schemeClr val="dk1"/>
              </a:buClr>
              <a:buSzPts val="1100"/>
              <a:buFont typeface="Arial"/>
              <a:buChar char="●"/>
            </a:pPr>
            <a:r>
              <a:rPr lang="en-US" b="0" dirty="0">
                <a:solidFill>
                  <a:schemeClr val="dk1"/>
                </a:solidFill>
              </a:rPr>
              <a:t>Have students prepare a list of FAQs. For example, what are families likely to ask about QCC? What are early learning providers likely to ask? Then, students use the information from the session to write short answers to the questions. </a:t>
            </a:r>
            <a:endParaRPr lang="en-US" sz="1050" b="0"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24</a:t>
            </a:fld>
            <a:endParaRPr lang="en-US"/>
          </a:p>
        </p:txBody>
      </p:sp>
    </p:spTree>
    <p:extLst>
      <p:ext uri="{BB962C8B-B14F-4D97-AF65-F5344CB8AC3E}">
        <p14:creationId xmlns:p14="http://schemas.microsoft.com/office/powerpoint/2010/main" val="349522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371475"/>
            <a:ext cx="2057400" cy="1543050"/>
          </a:xfrm>
          <a:prstGeom prst="rect">
            <a:avLst/>
          </a:prstGeom>
          <a:noFill/>
          <a:ln w="12700">
            <a:solidFill>
              <a:prstClr val="black"/>
            </a:solidFill>
          </a:ln>
        </p:spPr>
      </p:sp>
      <p:sp>
        <p:nvSpPr>
          <p:cNvPr id="3" name="Notes Placeholder 2"/>
          <p:cNvSpPr>
            <a:spLocks noGrp="1"/>
          </p:cNvSpPr>
          <p:nvPr>
            <p:ph type="body" idx="1"/>
          </p:nvPr>
        </p:nvSpPr>
        <p:spPr>
          <a:xfrm>
            <a:off x="410817" y="2146851"/>
            <a:ext cx="6095999" cy="6625673"/>
          </a:xfrm>
        </p:spPr>
        <p:txBody>
          <a:bodyPr/>
          <a:lstStyle/>
          <a:p>
            <a:pPr marL="0" lvl="0" indent="0" algn="l" rtl="0">
              <a:spcBef>
                <a:spcPts val="0"/>
              </a:spcBef>
              <a:buNone/>
            </a:pPr>
            <a:r>
              <a:rPr lang="en-US" sz="1100" b="1" dirty="0"/>
              <a:t>Suggested Speaker Notes:</a:t>
            </a:r>
          </a:p>
          <a:p>
            <a:pPr marL="0" lvl="0" indent="0" algn="l" rtl="0">
              <a:spcBef>
                <a:spcPts val="0"/>
              </a:spcBef>
              <a:buNone/>
            </a:pPr>
            <a:r>
              <a:rPr lang="en-US" sz="1100" dirty="0"/>
              <a:t>As early childhood educators and faculty, we have been working to improve and sustain high-quality programs for many years. But why? (Open up for a few replies.)</a:t>
            </a:r>
          </a:p>
          <a:p>
            <a:pPr marL="0" lvl="0" indent="0" algn="l" rtl="0">
              <a:spcBef>
                <a:spcPts val="0"/>
              </a:spcBef>
              <a:buNone/>
            </a:pPr>
            <a:r>
              <a:rPr lang="en-US" sz="1100" dirty="0"/>
              <a:t>California is focusing on quality because h</a:t>
            </a:r>
            <a:r>
              <a:rPr lang="en-US" sz="1100" dirty="0">
                <a:solidFill>
                  <a:schemeClr val="dk1"/>
                </a:solidFill>
                <a:highlight>
                  <a:schemeClr val="lt1"/>
                </a:highlight>
              </a:rPr>
              <a:t>igh-quality early childhood programs can support healthy development and learning. Participating in high-quality early childhood programs results in:</a:t>
            </a:r>
          </a:p>
          <a:p>
            <a:pPr marL="457200" lvl="0" indent="-298450" algn="l" rtl="0">
              <a:spcBef>
                <a:spcPts val="0"/>
              </a:spcBef>
              <a:buClr>
                <a:schemeClr val="dk1"/>
              </a:buClr>
              <a:buSzPts val="1100"/>
              <a:buChar char="●"/>
            </a:pPr>
            <a:r>
              <a:rPr lang="en-US" sz="1100" dirty="0">
                <a:solidFill>
                  <a:schemeClr val="dk1"/>
                </a:solidFill>
                <a:highlight>
                  <a:schemeClr val="lt1"/>
                </a:highlight>
              </a:rPr>
              <a:t>Better outcomes for children as they enter elementary school</a:t>
            </a:r>
          </a:p>
          <a:p>
            <a:pPr marL="457200" lvl="0" indent="-298450" algn="l" rtl="0">
              <a:spcBef>
                <a:spcPts val="0"/>
              </a:spcBef>
              <a:buClr>
                <a:schemeClr val="dk1"/>
              </a:buClr>
              <a:buSzPts val="1100"/>
              <a:buChar char="●"/>
            </a:pPr>
            <a:r>
              <a:rPr lang="en-US" sz="1100" dirty="0">
                <a:solidFill>
                  <a:schemeClr val="dk1"/>
                </a:solidFill>
                <a:highlight>
                  <a:schemeClr val="lt1"/>
                </a:highlight>
              </a:rPr>
              <a:t>A reduced achievement gap later in school</a:t>
            </a:r>
          </a:p>
          <a:p>
            <a:pPr marL="457200" lvl="0" indent="-298450" algn="l" rtl="0">
              <a:spcBef>
                <a:spcPts val="0"/>
              </a:spcBef>
              <a:buClr>
                <a:schemeClr val="dk1"/>
              </a:buClr>
              <a:buSzPts val="1100"/>
              <a:buChar char="●"/>
            </a:pPr>
            <a:r>
              <a:rPr lang="en-US" sz="1100" dirty="0">
                <a:solidFill>
                  <a:schemeClr val="dk1"/>
                </a:solidFill>
                <a:highlight>
                  <a:schemeClr val="lt1"/>
                </a:highlight>
              </a:rPr>
              <a:t>Improved outcomes for families</a:t>
            </a:r>
            <a:endParaRPr lang="en-US" sz="1100" dirty="0"/>
          </a:p>
          <a:p>
            <a:pPr marL="0" indent="0">
              <a:spcBef>
                <a:spcPts val="600"/>
              </a:spcBef>
              <a:buNone/>
            </a:pPr>
            <a:r>
              <a:rPr lang="en-US" sz="1100" b="1" dirty="0">
                <a:solidFill>
                  <a:schemeClr val="dk1"/>
                </a:solidFill>
              </a:rPr>
              <a:t>References: </a:t>
            </a:r>
          </a:p>
          <a:p>
            <a:pPr marL="0" lvl="0" indent="0" algn="l" rtl="0">
              <a:spcBef>
                <a:spcPts val="0"/>
              </a:spcBef>
              <a:buNone/>
            </a:pPr>
            <a:r>
              <a:rPr lang="en-US" sz="1100" u="sng" dirty="0">
                <a:solidFill>
                  <a:schemeClr val="hlink"/>
                </a:solidFill>
                <a:hlinkClick r:id="rId3"/>
              </a:rPr>
              <a:t>https://www.childtrends.org/publications/high-quality-preschool-can-support-healthy-development-and-learning</a:t>
            </a:r>
            <a:endParaRPr lang="en-US" sz="1100" dirty="0"/>
          </a:p>
          <a:p>
            <a:pPr marL="0" lvl="0" indent="0" algn="l" rtl="0">
              <a:spcBef>
                <a:spcPts val="0"/>
              </a:spcBef>
              <a:buNone/>
            </a:pPr>
            <a:r>
              <a:rPr lang="en-US" sz="1100" u="sng" dirty="0">
                <a:solidFill>
                  <a:schemeClr val="hlink"/>
                </a:solidFill>
                <a:hlinkClick r:id="rId4"/>
              </a:rPr>
              <a:t>https://www.buildinitiative.org/blog/shifting-the-conversation-from-compliance-to-continuous-quality-improvement</a:t>
            </a:r>
            <a:endParaRPr lang="en-US" sz="1100" dirty="0"/>
          </a:p>
          <a:p>
            <a:pPr marL="0" indent="0">
              <a:spcBef>
                <a:spcPts val="600"/>
              </a:spcBef>
              <a:buNone/>
            </a:pPr>
            <a:r>
              <a:rPr lang="en-US" sz="1100" b="1" dirty="0">
                <a:solidFill>
                  <a:schemeClr val="dk1"/>
                </a:solidFill>
              </a:rPr>
              <a:t>Optional Discussion: </a:t>
            </a:r>
          </a:p>
          <a:p>
            <a:pPr marL="0" lvl="0" indent="0" algn="l" rtl="0">
              <a:spcBef>
                <a:spcPts val="0"/>
              </a:spcBef>
              <a:buClr>
                <a:schemeClr val="dk1"/>
              </a:buClr>
              <a:buSzPts val="1100"/>
              <a:buFont typeface="Arial"/>
              <a:buNone/>
            </a:pPr>
            <a:r>
              <a:rPr lang="en-US" sz="1100" dirty="0">
                <a:solidFill>
                  <a:schemeClr val="dk1"/>
                </a:solidFill>
              </a:rPr>
              <a:t>Ask students what they already know from other courses, workshops, readings, and so forth about quality early learning and care. (Purpose: Link to prior knowledge) Possible formats for discussion include:</a:t>
            </a:r>
          </a:p>
          <a:p>
            <a:pPr marL="917575" lvl="0" indent="-304800" algn="l" rtl="0">
              <a:spcBef>
                <a:spcPts val="0"/>
              </a:spcBef>
              <a:buClr>
                <a:schemeClr val="dk1"/>
              </a:buClr>
              <a:buSzPts val="1200"/>
              <a:buFont typeface="Arial"/>
              <a:buChar char="●"/>
            </a:pPr>
            <a:r>
              <a:rPr lang="en-US" sz="1100" dirty="0">
                <a:solidFill>
                  <a:schemeClr val="dk1"/>
                </a:solidFill>
              </a:rPr>
              <a:t>Think, pair, share</a:t>
            </a:r>
          </a:p>
          <a:p>
            <a:pPr marL="917575" lvl="0" indent="-304800" algn="l" rtl="0">
              <a:spcBef>
                <a:spcPts val="0"/>
              </a:spcBef>
              <a:buClr>
                <a:schemeClr val="dk1"/>
              </a:buClr>
              <a:buSzPts val="1200"/>
              <a:buFont typeface="Arial"/>
              <a:buChar char="●"/>
            </a:pPr>
            <a:r>
              <a:rPr lang="en-US" sz="1100" dirty="0">
                <a:solidFill>
                  <a:schemeClr val="dk1"/>
                </a:solidFill>
              </a:rPr>
              <a:t>Write down three quick thoughts </a:t>
            </a:r>
            <a:endParaRPr lang="en-US" sz="1100" b="0" i="0" u="none" strike="noStrike" cap="none" dirty="0">
              <a:solidFill>
                <a:schemeClr val="dk1"/>
              </a:solidFill>
              <a:effectLst/>
              <a:latin typeface="Arial"/>
              <a:cs typeface="Arial"/>
              <a:sym typeface="Arial"/>
            </a:endParaRPr>
          </a:p>
          <a:p>
            <a:pPr marL="0" lvl="0" indent="0">
              <a:spcBef>
                <a:spcPts val="600"/>
              </a:spcBef>
              <a:buNone/>
            </a:pPr>
            <a:r>
              <a:rPr lang="en-US" sz="1100" b="1" dirty="0">
                <a:solidFill>
                  <a:schemeClr val="dk1"/>
                </a:solidFill>
              </a:rPr>
              <a:t>Optional Discussion: </a:t>
            </a:r>
          </a:p>
          <a:p>
            <a:r>
              <a:rPr lang="en-US" sz="1100" b="0" i="0" u="none" strike="noStrike" cap="none" dirty="0">
                <a:solidFill>
                  <a:srgbClr val="000000"/>
                </a:solidFill>
                <a:effectLst/>
                <a:latin typeface="Arial"/>
                <a:ea typeface="Arial"/>
                <a:cs typeface="Arial"/>
                <a:sym typeface="Arial"/>
              </a:rPr>
              <a:t>For entry-level students: What is quality early learning? What are its key components and/or how do you define quality in early learning?</a:t>
            </a:r>
          </a:p>
          <a:p>
            <a:r>
              <a:rPr lang="en-US" sz="1100" b="0" i="0" u="none" strike="noStrike" cap="none" dirty="0">
                <a:solidFill>
                  <a:srgbClr val="000000"/>
                </a:solidFill>
                <a:effectLst/>
                <a:latin typeface="Arial"/>
                <a:ea typeface="Arial"/>
                <a:cs typeface="Arial"/>
                <a:sym typeface="Arial"/>
              </a:rPr>
              <a:t>For more advanced students: How do you measure quality early learning? Or what aspects of quality can be measured and how? (Answers: quality learning environments, ERS, ratios, teacher education, quality interactions, CLASS, etc.)</a:t>
            </a:r>
          </a:p>
          <a:p>
            <a:pPr marL="0" lvl="0" indent="0" algn="l" rtl="0">
              <a:spcBef>
                <a:spcPts val="0"/>
              </a:spcBef>
              <a:buNone/>
            </a:pPr>
            <a:r>
              <a:rPr lang="en-US" sz="1100" dirty="0">
                <a:solidFill>
                  <a:schemeClr val="dk1"/>
                </a:solidFill>
              </a:rPr>
              <a:t>Leading into next slides:</a:t>
            </a:r>
          </a:p>
          <a:p>
            <a:pPr marL="917575" lvl="0" indent="-304800" algn="l" rtl="0">
              <a:spcBef>
                <a:spcPts val="0"/>
              </a:spcBef>
              <a:buClr>
                <a:schemeClr val="dk1"/>
              </a:buClr>
              <a:buSzPts val="1200"/>
              <a:buFont typeface="Arial"/>
              <a:buChar char="●"/>
            </a:pPr>
            <a:r>
              <a:rPr lang="en-US" sz="1100" dirty="0">
                <a:solidFill>
                  <a:schemeClr val="dk1"/>
                </a:solidFill>
              </a:rPr>
              <a:t>Online poll or show of hands: How familiar are you </a:t>
            </a:r>
            <a:r>
              <a:rPr lang="en-US" sz="1100" b="0" dirty="0">
                <a:solidFill>
                  <a:schemeClr val="dk1"/>
                </a:solidFill>
              </a:rPr>
              <a:t>with Quality Counts California (</a:t>
            </a:r>
            <a:r>
              <a:rPr lang="en-US" sz="1100" dirty="0">
                <a:solidFill>
                  <a:schemeClr val="dk1"/>
                </a:solidFill>
              </a:rPr>
              <a:t>QCC</a:t>
            </a:r>
            <a:r>
              <a:rPr lang="en-US" sz="1100" b="0" dirty="0">
                <a:solidFill>
                  <a:schemeClr val="dk1"/>
                </a:solidFill>
              </a:rPr>
              <a:t>)</a:t>
            </a:r>
            <a:r>
              <a:rPr lang="en-US" sz="1100" dirty="0">
                <a:solidFill>
                  <a:schemeClr val="dk1"/>
                </a:solidFill>
              </a:rPr>
              <a:t>?</a:t>
            </a:r>
            <a:br>
              <a:rPr lang="en-US" sz="1100" dirty="0">
                <a:solidFill>
                  <a:schemeClr val="dk1"/>
                </a:solidFill>
              </a:rPr>
            </a:br>
            <a:r>
              <a:rPr lang="en-US" sz="1100" dirty="0">
                <a:solidFill>
                  <a:schemeClr val="dk1"/>
                </a:solidFill>
              </a:rPr>
              <a:t>Very familiar—I (or my child) go to a QCC program every day!</a:t>
            </a:r>
            <a:br>
              <a:rPr lang="en-US" sz="1100" dirty="0">
                <a:solidFill>
                  <a:schemeClr val="dk1"/>
                </a:solidFill>
              </a:rPr>
            </a:br>
            <a:r>
              <a:rPr lang="en-US" sz="1100" dirty="0">
                <a:solidFill>
                  <a:schemeClr val="dk1"/>
                </a:solidFill>
              </a:rPr>
              <a:t>Somewhat familiar—I have heard about QCC, but I’m not sure exactly what it is.</a:t>
            </a:r>
            <a:br>
              <a:rPr lang="en-US" sz="1100" dirty="0">
                <a:solidFill>
                  <a:schemeClr val="dk1"/>
                </a:solidFill>
              </a:rPr>
            </a:br>
            <a:r>
              <a:rPr lang="en-US" sz="1100" dirty="0">
                <a:solidFill>
                  <a:schemeClr val="dk1"/>
                </a:solidFill>
              </a:rPr>
              <a:t>Not at all familiar—I have never heard of QCC.</a:t>
            </a:r>
          </a:p>
          <a:p>
            <a:pPr marL="917575" lvl="0" indent="-304800" algn="l" rtl="0">
              <a:spcBef>
                <a:spcPts val="0"/>
              </a:spcBef>
              <a:buClr>
                <a:schemeClr val="dk1"/>
              </a:buClr>
              <a:buSzPts val="1200"/>
              <a:buFont typeface="Arial"/>
              <a:buChar char="●"/>
            </a:pPr>
            <a:r>
              <a:rPr lang="en-US" sz="1100" dirty="0">
                <a:solidFill>
                  <a:schemeClr val="dk1"/>
                </a:solidFill>
              </a:rPr>
              <a:t>Acronym Buster—talk with a partner and determine what QCC and QRIS stand for.</a:t>
            </a:r>
          </a:p>
          <a:p>
            <a:pPr marL="917575" lvl="0" indent="-304800" algn="l" rtl="0">
              <a:spcBef>
                <a:spcPts val="0"/>
              </a:spcBef>
              <a:buClr>
                <a:schemeClr val="dk1"/>
              </a:buClr>
              <a:buSzPts val="1200"/>
              <a:buFont typeface="Arial"/>
              <a:buChar char="●"/>
            </a:pPr>
            <a:r>
              <a:rPr lang="en-US" sz="1100" dirty="0">
                <a:solidFill>
                  <a:schemeClr val="dk1"/>
                </a:solidFill>
              </a:rPr>
              <a:t>KWL Chart about QRIS/QCC—Know, What to Know, Learned (return to chart at the end of the presentation)</a:t>
            </a:r>
            <a:endParaRPr lang="en-US" sz="1100" dirty="0"/>
          </a:p>
        </p:txBody>
      </p:sp>
      <p:sp>
        <p:nvSpPr>
          <p:cNvPr id="4" name="Slide Number Placeholder 3"/>
          <p:cNvSpPr>
            <a:spLocks noGrp="1"/>
          </p:cNvSpPr>
          <p:nvPr>
            <p:ph type="sldNum" sz="quarter" idx="5"/>
          </p:nvPr>
        </p:nvSpPr>
        <p:spPr/>
        <p:txBody>
          <a:bodyPr/>
          <a:lstStyle/>
          <a:p>
            <a:fld id="{A17A8275-3EBC-BC4F-8C81-1FB6F38C23FB}" type="slidenum">
              <a:rPr lang="en-US" smtClean="0"/>
              <a:t>3</a:t>
            </a:fld>
            <a:endParaRPr lang="en-US"/>
          </a:p>
        </p:txBody>
      </p:sp>
    </p:spTree>
    <p:extLst>
      <p:ext uri="{BB962C8B-B14F-4D97-AF65-F5344CB8AC3E}">
        <p14:creationId xmlns:p14="http://schemas.microsoft.com/office/powerpoint/2010/main" val="268253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Suggested Speaker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Nationally, there is a movement of quality systems called quality rating and improvement systems, or QRISs. </a:t>
            </a:r>
          </a:p>
          <a:p>
            <a:pPr marL="342900" lvl="0" indent="-224790" algn="l" rtl="0">
              <a:lnSpc>
                <a:spcPct val="90000"/>
              </a:lnSpc>
              <a:spcBef>
                <a:spcPts val="0"/>
              </a:spcBef>
              <a:spcAft>
                <a:spcPts val="0"/>
              </a:spcAft>
              <a:buClr>
                <a:srgbClr val="30538E"/>
              </a:buClr>
              <a:buSzPts val="1100"/>
              <a:buChar char="•"/>
            </a:pPr>
            <a:r>
              <a:rPr lang="en-US" dirty="0">
                <a:solidFill>
                  <a:schemeClr val="dk1"/>
                </a:solidFill>
              </a:rPr>
              <a:t>A QRIS is a systemic approach to assess, improve, and communicate the level of quality in early and school-age care and education programs.</a:t>
            </a:r>
          </a:p>
          <a:p>
            <a:pPr marL="342900" lvl="0" indent="-224790" algn="l" rtl="0">
              <a:lnSpc>
                <a:spcPct val="90000"/>
              </a:lnSpc>
              <a:spcBef>
                <a:spcPts val="1200"/>
              </a:spcBef>
              <a:spcAft>
                <a:spcPts val="0"/>
              </a:spcAft>
              <a:buClr>
                <a:srgbClr val="30538E"/>
              </a:buClr>
              <a:buSzPts val="1100"/>
              <a:buChar char="•"/>
            </a:pPr>
            <a:r>
              <a:rPr lang="en-US" dirty="0">
                <a:solidFill>
                  <a:schemeClr val="dk1"/>
                </a:solidFill>
              </a:rPr>
              <a:t>The first statewide QRIS program began in 1998 in Oklahoma.</a:t>
            </a:r>
          </a:p>
          <a:p>
            <a:pPr marL="342900" lvl="0" indent="-224790" algn="l" rtl="0">
              <a:lnSpc>
                <a:spcPct val="90000"/>
              </a:lnSpc>
              <a:spcBef>
                <a:spcPts val="1200"/>
              </a:spcBef>
              <a:spcAft>
                <a:spcPts val="0"/>
              </a:spcAft>
              <a:buClr>
                <a:srgbClr val="30538E"/>
              </a:buClr>
              <a:buSzPts val="1100"/>
              <a:buChar char="•"/>
            </a:pPr>
            <a:r>
              <a:rPr lang="en-US" dirty="0">
                <a:solidFill>
                  <a:schemeClr val="dk1"/>
                </a:solidFill>
              </a:rPr>
              <a:t>More than half of all states and the District of Columbia have QRISs.</a:t>
            </a:r>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4</a:t>
            </a:fld>
            <a:endParaRPr lang="en-US"/>
          </a:p>
        </p:txBody>
      </p:sp>
    </p:spTree>
    <p:extLst>
      <p:ext uri="{BB962C8B-B14F-4D97-AF65-F5344CB8AC3E}">
        <p14:creationId xmlns:p14="http://schemas.microsoft.com/office/powerpoint/2010/main" val="412230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dirty="0"/>
              <a:t>In California the QRIS is a collaboration between First 5 California and the Department of Education</a:t>
            </a:r>
            <a:r>
              <a:rPr lang="en-US" b="0" dirty="0"/>
              <a:t>’s</a:t>
            </a:r>
            <a:r>
              <a:rPr lang="en-US" dirty="0"/>
              <a:t> Early Learning and Care Division.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QRIS is implemented through a combination of state and local efforts to improve the quality of early learning and care programs for all of California’s children.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Some programs are statewide, while others are locally implemented.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California’s collaborative QRIS program is called Quality Counts California, or QCC.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5</a:t>
            </a:fld>
            <a:endParaRPr lang="en-US"/>
          </a:p>
        </p:txBody>
      </p:sp>
    </p:spTree>
    <p:extLst>
      <p:ext uri="{BB962C8B-B14F-4D97-AF65-F5344CB8AC3E}">
        <p14:creationId xmlns:p14="http://schemas.microsoft.com/office/powerpoint/2010/main" val="340408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dirty="0"/>
              <a:t>This graphic depicts the collaborative nature of Quality Counts California.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you can see, Quality Counts California relies on all partners—First 5 California, the California Department of Education, and local QRIS partners—to implement the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a:t>
            </a:r>
            <a:r>
              <a:rPr lang="en-US" u="sng" dirty="0">
                <a:solidFill>
                  <a:schemeClr val="hlink"/>
                </a:solidFill>
                <a:hlinkClick r:id="rId3"/>
              </a:rPr>
              <a:t>https://qualitycountsca.net/policymakers/</a:t>
            </a:r>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6</a:t>
            </a:fld>
            <a:endParaRPr lang="en-US"/>
          </a:p>
        </p:txBody>
      </p:sp>
    </p:spTree>
    <p:extLst>
      <p:ext uri="{BB962C8B-B14F-4D97-AF65-F5344CB8AC3E}">
        <p14:creationId xmlns:p14="http://schemas.microsoft.com/office/powerpoint/2010/main" val="247703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Suggested Speaker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Why should you as a student be aware of QCC in the state and community? Why is it important?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know that quality means better outcomes for children. As a student and early childhood education professional, the various components of the local </a:t>
            </a:r>
            <a:r>
              <a:rPr lang="en-US" sz="1200" dirty="0"/>
              <a:t>QRIS and Quality Counts California offer additional benefits to you:</a:t>
            </a:r>
          </a:p>
          <a:p>
            <a:pPr marL="457200" lvl="0" indent="-304800" algn="l" rtl="0">
              <a:spcBef>
                <a:spcPts val="0"/>
              </a:spcBef>
              <a:spcAft>
                <a:spcPts val="0"/>
              </a:spcAft>
              <a:buClr>
                <a:srgbClr val="30538E"/>
              </a:buClr>
              <a:buSzPts val="1200"/>
              <a:buChar char="●"/>
            </a:pPr>
            <a:r>
              <a:rPr lang="en-US" sz="1200" dirty="0">
                <a:solidFill>
                  <a:schemeClr val="dk1"/>
                </a:solidFill>
              </a:rPr>
              <a:t>It provides opportunities for professional growth.</a:t>
            </a:r>
          </a:p>
          <a:p>
            <a:pPr marL="457200" lvl="0" indent="-304800" algn="l" rtl="0">
              <a:spcBef>
                <a:spcPts val="0"/>
              </a:spcBef>
              <a:spcAft>
                <a:spcPts val="0"/>
              </a:spcAft>
              <a:buClr>
                <a:srgbClr val="30538E"/>
              </a:buClr>
              <a:buSzPts val="1200"/>
              <a:buChar char="●"/>
            </a:pPr>
            <a:r>
              <a:rPr lang="en-US" sz="1200" dirty="0">
                <a:solidFill>
                  <a:schemeClr val="dk1"/>
                </a:solidFill>
              </a:rPr>
              <a:t>It provides opportunities for career advancement or a different role (coach, family engagement specialist, family advocate, trainer, etc.). </a:t>
            </a:r>
          </a:p>
          <a:p>
            <a:pPr marL="457200" lvl="0" indent="-304800" algn="l" rtl="0">
              <a:spcBef>
                <a:spcPts val="0"/>
              </a:spcBef>
              <a:spcAft>
                <a:spcPts val="0"/>
              </a:spcAft>
              <a:buClr>
                <a:schemeClr val="dk1"/>
              </a:buClr>
              <a:buSzPts val="1200"/>
              <a:buChar char="●"/>
            </a:pPr>
            <a:r>
              <a:rPr lang="en-US" sz="1200" dirty="0">
                <a:solidFill>
                  <a:schemeClr val="dk1"/>
                </a:solidFill>
              </a:rPr>
              <a:t>Becoming familiar with various tools, approaches, and materials used in quality programs can also help in your work. </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dirty="0">
                <a:solidFill>
                  <a:schemeClr val="dk1"/>
                </a:solidFill>
              </a:rPr>
              <a:t>And participation may be expected of you at your current or future place of employment. </a:t>
            </a:r>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7</a:t>
            </a:fld>
            <a:endParaRPr lang="en-US"/>
          </a:p>
        </p:txBody>
      </p:sp>
    </p:spTree>
    <p:extLst>
      <p:ext uri="{BB962C8B-B14F-4D97-AF65-F5344CB8AC3E}">
        <p14:creationId xmlns:p14="http://schemas.microsoft.com/office/powerpoint/2010/main" val="271358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Suggested Speaker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 its statewide and local initiatives and partners, Quality Counts California, or QCC, provides a variety of quality supports.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Quality Counts California:</a:t>
            </a:r>
          </a:p>
          <a:p>
            <a:pPr marL="171450" lvl="0" indent="-171450" algn="l" rtl="0">
              <a:spcBef>
                <a:spcPts val="0"/>
              </a:spcBef>
              <a:spcAft>
                <a:spcPts val="0"/>
              </a:spcAft>
              <a:buClr>
                <a:schemeClr val="dk1"/>
              </a:buClr>
              <a:buSzPts val="1200"/>
              <a:buFont typeface="Arial"/>
              <a:buChar char="•"/>
            </a:pPr>
            <a:r>
              <a:rPr lang="en-US" dirty="0"/>
              <a:t>Provides access to tools and resources for </a:t>
            </a:r>
            <a:r>
              <a:rPr lang="en-US" b="0" dirty="0"/>
              <a:t>quality partners </a:t>
            </a:r>
            <a:r>
              <a:rPr lang="en-US" dirty="0"/>
              <a:t>like QRIS administrators, coaches, trainers, and higher education faculty</a:t>
            </a:r>
          </a:p>
          <a:p>
            <a:pPr marL="171450" lvl="0" indent="-171450" algn="l" rtl="0">
              <a:spcBef>
                <a:spcPts val="0"/>
              </a:spcBef>
              <a:spcAft>
                <a:spcPts val="0"/>
              </a:spcAft>
              <a:buClr>
                <a:schemeClr val="dk1"/>
              </a:buClr>
              <a:buSzPts val="1200"/>
              <a:buFont typeface="Arial"/>
              <a:buChar char="•"/>
            </a:pPr>
            <a:r>
              <a:rPr lang="en-US" dirty="0"/>
              <a:t>Links child </a:t>
            </a:r>
            <a:r>
              <a:rPr lang="en-US" b="0" dirty="0"/>
              <a:t>care providers </a:t>
            </a:r>
            <a:r>
              <a:rPr lang="en-US" dirty="0"/>
              <a:t>to resources and support to assist them in their commitment to quality early learning and care</a:t>
            </a:r>
          </a:p>
          <a:p>
            <a:pPr marL="171450" lvl="0" indent="-171450" algn="l" rtl="0">
              <a:spcBef>
                <a:spcPts val="0"/>
              </a:spcBef>
              <a:spcAft>
                <a:spcPts val="0"/>
              </a:spcAft>
              <a:buClr>
                <a:schemeClr val="dk1"/>
              </a:buClr>
              <a:buSzPts val="1200"/>
              <a:buFont typeface="Arial"/>
              <a:buChar char="•"/>
            </a:pPr>
            <a:r>
              <a:rPr lang="en-US" dirty="0"/>
              <a:t>Informs </a:t>
            </a:r>
            <a:r>
              <a:rPr lang="en-US" b="0" dirty="0"/>
              <a:t>parents and families </a:t>
            </a:r>
            <a:r>
              <a:rPr lang="en-US" dirty="0"/>
              <a:t>about the importance of quality early learning and helps them identify quality early learning and care environments (i.e., family child care homes or child care centers)</a:t>
            </a:r>
          </a:p>
          <a:p>
            <a:pPr marL="171450" lvl="0" indent="-171450" algn="l" rtl="0">
              <a:spcBef>
                <a:spcPts val="0"/>
              </a:spcBef>
              <a:spcAft>
                <a:spcPts val="0"/>
              </a:spcAft>
              <a:buClr>
                <a:schemeClr val="dk1"/>
              </a:buClr>
              <a:buSzPts val="1200"/>
              <a:buFont typeface="Arial"/>
              <a:buChar char="•"/>
            </a:pPr>
            <a:r>
              <a:rPr lang="en-US" dirty="0"/>
              <a:t>Offers information and research to help </a:t>
            </a:r>
            <a:r>
              <a:rPr lang="en-US" b="0" dirty="0"/>
              <a:t>policymakers communicate </a:t>
            </a:r>
            <a:r>
              <a:rPr lang="en-US" dirty="0"/>
              <a:t>the value and importance of quality early learning and care</a:t>
            </a:r>
          </a:p>
          <a:p>
            <a:pPr marL="0" lvl="0" indent="0" algn="l" rtl="0">
              <a:spcBef>
                <a:spcPts val="0"/>
              </a:spcBef>
              <a:spcAft>
                <a:spcPts val="0"/>
              </a:spcAft>
              <a:buNone/>
            </a:pPr>
            <a:endParaRPr lang="en-US" dirty="0"/>
          </a:p>
          <a:p>
            <a:pPr marL="0" lvl="0" indent="0" algn="l" rtl="0">
              <a:spcBef>
                <a:spcPts val="0"/>
              </a:spcBef>
              <a:spcAft>
                <a:spcPts val="0"/>
              </a:spcAft>
              <a:buSzPts val="1100"/>
              <a:buNone/>
            </a:pPr>
            <a:r>
              <a:rPr lang="en-US" b="1" dirty="0">
                <a:solidFill>
                  <a:schemeClr val="dk1"/>
                </a:solidFill>
              </a:rPr>
              <a:t>Optional Activity:</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Have students go to the QCC website. Have one group find a resource for families, a second group find a resource for providers, and a third group find a resource for policymakers. Share with the whole group. (Purpose: Increase awareness of the website)</a:t>
            </a:r>
            <a:endParaRPr lang="en-US" sz="1050"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8</a:t>
            </a:fld>
            <a:endParaRPr lang="en-US"/>
          </a:p>
        </p:txBody>
      </p:sp>
    </p:spTree>
    <p:extLst>
      <p:ext uri="{BB962C8B-B14F-4D97-AF65-F5344CB8AC3E}">
        <p14:creationId xmlns:p14="http://schemas.microsoft.com/office/powerpoint/2010/main" val="325737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solidFill>
                  <a:schemeClr val="dk1"/>
                </a:solidFill>
              </a:rPr>
              <a:t>Suggested Speaker Notes:</a:t>
            </a:r>
          </a:p>
          <a:p>
            <a:pPr marL="0" lvl="0" indent="0" algn="l" rtl="0">
              <a:spcBef>
                <a:spcPts val="0"/>
              </a:spcBef>
              <a:spcAft>
                <a:spcPts val="0"/>
              </a:spcAft>
              <a:buNone/>
            </a:pPr>
            <a:endParaRPr lang="en-US" b="1" dirty="0">
              <a:solidFill>
                <a:schemeClr val="dk1"/>
              </a:solidFill>
            </a:endParaRPr>
          </a:p>
          <a:p>
            <a:pPr marL="0" lvl="0" indent="0" algn="l" rtl="0">
              <a:spcBef>
                <a:spcPts val="0"/>
              </a:spcBef>
              <a:spcAft>
                <a:spcPts val="0"/>
              </a:spcAft>
              <a:buNone/>
            </a:pPr>
            <a:r>
              <a:rPr lang="en-US" b="0" dirty="0"/>
              <a:t>How does QCC implement QRISs in California?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Throughout California, QRIS programs are implemented in a variety of ways: </a:t>
            </a:r>
          </a:p>
          <a:p>
            <a:pPr marL="171450" lvl="0" indent="-171450" algn="l" rtl="0">
              <a:spcBef>
                <a:spcPts val="0"/>
              </a:spcBef>
              <a:spcAft>
                <a:spcPts val="0"/>
              </a:spcAft>
            </a:pPr>
            <a:r>
              <a:rPr lang="en-US" dirty="0"/>
              <a:t>QCC is an umbrella of support to the network of local QRISs. </a:t>
            </a:r>
          </a:p>
          <a:p>
            <a:pPr marL="171450" lvl="0" indent="-171450" algn="l" rtl="0">
              <a:spcBef>
                <a:spcPts val="0"/>
              </a:spcBef>
              <a:spcAft>
                <a:spcPts val="0"/>
              </a:spcAft>
            </a:pPr>
            <a:r>
              <a:rPr lang="en-US" dirty="0"/>
              <a:t>QCC ensures consistency and standardization of QRIS programs statewide. </a:t>
            </a:r>
          </a:p>
          <a:p>
            <a:pPr marL="171450" lvl="0" indent="-171450" algn="l" rtl="0">
              <a:spcBef>
                <a:spcPts val="0"/>
              </a:spcBef>
              <a:spcAft>
                <a:spcPts val="0"/>
              </a:spcAft>
            </a:pPr>
            <a:r>
              <a:rPr lang="en-US" dirty="0"/>
              <a:t>QCC also trains and supports assessors, coaches, and other quality support providers to allow for consistency across the state.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we’ll talk about how these various components provide for standardization and consistency among various QRIS programs throughout California.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a:t>
            </a:r>
            <a:r>
              <a:rPr lang="en-US" u="sng" dirty="0">
                <a:solidFill>
                  <a:schemeClr val="hlink"/>
                </a:solidFill>
                <a:hlinkClick r:id="rId3"/>
              </a:rPr>
              <a:t>https://qualitycountsca.net/child-care-providers/</a:t>
            </a:r>
            <a:endParaRPr lang="en-US" dirty="0"/>
          </a:p>
          <a:p>
            <a:endParaRPr lang="en-US" dirty="0"/>
          </a:p>
        </p:txBody>
      </p:sp>
      <p:sp>
        <p:nvSpPr>
          <p:cNvPr id="4" name="Slide Number Placeholder 3"/>
          <p:cNvSpPr>
            <a:spLocks noGrp="1"/>
          </p:cNvSpPr>
          <p:nvPr>
            <p:ph type="sldNum" sz="quarter" idx="5"/>
          </p:nvPr>
        </p:nvSpPr>
        <p:spPr/>
        <p:txBody>
          <a:bodyPr/>
          <a:lstStyle/>
          <a:p>
            <a:fld id="{A17A8275-3EBC-BC4F-8C81-1FB6F38C23FB}" type="slidenum">
              <a:rPr lang="en-US" smtClean="0"/>
              <a:t>9</a:t>
            </a:fld>
            <a:endParaRPr lang="en-US"/>
          </a:p>
        </p:txBody>
      </p:sp>
    </p:spTree>
    <p:extLst>
      <p:ext uri="{BB962C8B-B14F-4D97-AF65-F5344CB8AC3E}">
        <p14:creationId xmlns:p14="http://schemas.microsoft.com/office/powerpoint/2010/main" val="303252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2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3EC93A-BDDC-C34B-A6B2-075D5047742E}"/>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pPr/>
              <a:t>‹#›</a:t>
            </a:fld>
            <a:endParaRPr lang="en-US" dirty="0"/>
          </a:p>
        </p:txBody>
      </p:sp>
      <p:pic>
        <p:nvPicPr>
          <p:cNvPr id="5" name="Picture 4">
            <a:extLst>
              <a:ext uri="{FF2B5EF4-FFF2-40B4-BE49-F238E27FC236}">
                <a16:creationId xmlns:a16="http://schemas.microsoft.com/office/drawing/2014/main" id="{F8678894-FFCF-F542-915B-57B667A24358}"/>
              </a:ext>
            </a:extLst>
          </p:cNvPr>
          <p:cNvPicPr>
            <a:picLocks noChangeAspect="1"/>
          </p:cNvPicPr>
          <p:nvPr userDrawn="1"/>
        </p:nvPicPr>
        <p:blipFill>
          <a:blip r:embed="rId2"/>
          <a:stretch>
            <a:fillRect/>
          </a:stretch>
        </p:blipFill>
        <p:spPr>
          <a:xfrm>
            <a:off x="289753" y="1843230"/>
            <a:ext cx="5977157" cy="2818245"/>
          </a:xfrm>
          <a:prstGeom prst="rect">
            <a:avLst/>
          </a:prstGeom>
        </p:spPr>
      </p:pic>
    </p:spTree>
    <p:extLst>
      <p:ext uri="{BB962C8B-B14F-4D97-AF65-F5344CB8AC3E}">
        <p14:creationId xmlns:p14="http://schemas.microsoft.com/office/powerpoint/2010/main" val="310327482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Girl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9B4EB0E9-512D-FB49-8C7A-E050D1DCB94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97417" y="4238170"/>
            <a:ext cx="1838477" cy="2619830"/>
          </a:xfrm>
          <a:prstGeom prst="rect">
            <a:avLst/>
          </a:prstGeom>
        </p:spPr>
      </p:pic>
      <p:sp>
        <p:nvSpPr>
          <p:cNvPr id="7" name="Content Placeholder 4">
            <a:extLst>
              <a:ext uri="{FF2B5EF4-FFF2-40B4-BE49-F238E27FC236}">
                <a16:creationId xmlns:a16="http://schemas.microsoft.com/office/drawing/2014/main" id="{253D297C-034A-844B-821D-DD257C9B6F9D}"/>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500C0DE7-0B4A-C54D-92E4-27BD26DF66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884999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Red Shirt Kid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7" name="Picture 6">
            <a:extLst>
              <a:ext uri="{FF2B5EF4-FFF2-40B4-BE49-F238E27FC236}">
                <a16:creationId xmlns:a16="http://schemas.microsoft.com/office/drawing/2014/main" id="{197D6E3B-6AC5-2848-8F30-D7570DC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7415523" y="4016375"/>
            <a:ext cx="1728477" cy="3043624"/>
          </a:xfrm>
          <a:prstGeom prst="rect">
            <a:avLst/>
          </a:prstGeom>
        </p:spPr>
      </p:pic>
      <p:sp>
        <p:nvSpPr>
          <p:cNvPr id="8" name="Content Placeholder 4">
            <a:extLst>
              <a:ext uri="{FF2B5EF4-FFF2-40B4-BE49-F238E27FC236}">
                <a16:creationId xmlns:a16="http://schemas.microsoft.com/office/drawing/2014/main" id="{2797A9DC-5379-B54F-99D6-ECB75BBA7F03}"/>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0F9292DD-163A-6945-BCE5-D90607F27D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9180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nfant/Toddl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9" name="Content Placeholder 4">
            <a:extLst>
              <a:ext uri="{FF2B5EF4-FFF2-40B4-BE49-F238E27FC236}">
                <a16:creationId xmlns:a16="http://schemas.microsoft.com/office/drawing/2014/main" id="{C1750C55-8E54-6847-ACC6-C1D6E17F6233}"/>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173CA0EB-C212-5443-A77A-DF2590AA43BC}"/>
              </a:ext>
            </a:extLst>
          </p:cNvPr>
          <p:cNvGrpSpPr/>
          <p:nvPr userDrawn="1"/>
        </p:nvGrpSpPr>
        <p:grpSpPr>
          <a:xfrm>
            <a:off x="6591552" y="4276150"/>
            <a:ext cx="2681614" cy="2773752"/>
            <a:chOff x="6591552" y="4276150"/>
            <a:chExt cx="2681614" cy="2773752"/>
          </a:xfrm>
        </p:grpSpPr>
        <p:pic>
          <p:nvPicPr>
            <p:cNvPr id="8" name="Picture 7">
              <a:extLst>
                <a:ext uri="{FF2B5EF4-FFF2-40B4-BE49-F238E27FC236}">
                  <a16:creationId xmlns:a16="http://schemas.microsoft.com/office/drawing/2014/main" id="{832FC5BD-A34E-E04A-BDEB-767ADA65C8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91552" y="5365657"/>
              <a:ext cx="1735282" cy="1684245"/>
            </a:xfrm>
            <a:prstGeom prst="rect">
              <a:avLst/>
            </a:prstGeom>
          </p:spPr>
        </p:pic>
        <p:pic>
          <p:nvPicPr>
            <p:cNvPr id="6" name="Picture 5">
              <a:extLst>
                <a:ext uri="{FF2B5EF4-FFF2-40B4-BE49-F238E27FC236}">
                  <a16:creationId xmlns:a16="http://schemas.microsoft.com/office/drawing/2014/main" id="{B1D58562-9522-5040-9E7B-AFC680D65B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757534" y="4276150"/>
              <a:ext cx="1515632" cy="2698564"/>
            </a:xfrm>
            <a:prstGeom prst="rect">
              <a:avLst/>
            </a:prstGeom>
          </p:spPr>
        </p:pic>
      </p:grpSp>
      <p:sp>
        <p:nvSpPr>
          <p:cNvPr id="4" name="Title 3">
            <a:extLst>
              <a:ext uri="{FF2B5EF4-FFF2-40B4-BE49-F238E27FC236}">
                <a16:creationId xmlns:a16="http://schemas.microsoft.com/office/drawing/2014/main" id="{6B9E209A-E874-894E-8610-6DDCE51CAB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468077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irl 1 Danc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DB2B1295-9B26-8E4C-950C-7E5D0E156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51036" y="4466444"/>
            <a:ext cx="1992964" cy="2391556"/>
          </a:xfrm>
          <a:prstGeom prst="rect">
            <a:avLst/>
          </a:prstGeom>
        </p:spPr>
      </p:pic>
      <p:sp>
        <p:nvSpPr>
          <p:cNvPr id="7" name="Content Placeholder 4">
            <a:extLst>
              <a:ext uri="{FF2B5EF4-FFF2-40B4-BE49-F238E27FC236}">
                <a16:creationId xmlns:a16="http://schemas.microsoft.com/office/drawing/2014/main" id="{DE71B2B4-EB11-A246-AC00-934617A79CAC}"/>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364DEE27-6305-3642-9FBB-F9CA2D419A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021871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aby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DB2B1295-9B26-8E4C-950C-7E5D0E156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930540" y="4482124"/>
            <a:ext cx="2433954" cy="2360196"/>
          </a:xfrm>
          <a:prstGeom prst="rect">
            <a:avLst/>
          </a:prstGeom>
        </p:spPr>
      </p:pic>
      <p:sp>
        <p:nvSpPr>
          <p:cNvPr id="7" name="Content Placeholder 4">
            <a:extLst>
              <a:ext uri="{FF2B5EF4-FFF2-40B4-BE49-F238E27FC236}">
                <a16:creationId xmlns:a16="http://schemas.microsoft.com/office/drawing/2014/main" id="{DE71B2B4-EB11-A246-AC00-934617A79CAC}"/>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3F457D59-A677-5844-BCF7-4242D27077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486479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preserve="1" userDrawn="1">
  <p:cSld name="Quote - Baby 2">
    <p:spTree>
      <p:nvGrpSpPr>
        <p:cNvPr id="1" name="Shape 17"/>
        <p:cNvGrpSpPr/>
        <p:nvPr/>
      </p:nvGrpSpPr>
      <p:grpSpPr>
        <a:xfrm>
          <a:off x="0" y="0"/>
          <a:ext cx="0" cy="0"/>
          <a:chOff x="0" y="0"/>
          <a:chExt cx="0" cy="0"/>
        </a:xfrm>
      </p:grpSpPr>
      <p:sp>
        <p:nvSpPr>
          <p:cNvPr id="21" name="Shape 21">
            <a:extLst>
              <a:ext uri="{C183D7F6-B498-43B3-948B-1728B52AA6E4}">
                <adec:decorative xmlns:adec="http://schemas.microsoft.com/office/drawing/2017/decorative" val="1"/>
              </a:ext>
            </a:extLst>
          </p:cNvPr>
          <p:cNvSpPr txBox="1"/>
          <p:nvPr/>
        </p:nvSpPr>
        <p:spPr>
          <a:xfrm>
            <a:off x="235485" y="897630"/>
            <a:ext cx="1545000" cy="871600"/>
          </a:xfrm>
          <a:prstGeom prst="rect">
            <a:avLst/>
          </a:prstGeom>
          <a:noFill/>
          <a:ln>
            <a:noFill/>
          </a:ln>
        </p:spPr>
        <p:txBody>
          <a:bodyPr spcFirstLastPara="1" wrap="square" lIns="121900" tIns="121900" rIns="121900" bIns="121900" anchor="t" anchorCtr="0">
            <a:noAutofit/>
          </a:bodyPr>
          <a:lstStyle/>
          <a:p>
            <a:pPr marL="0" lvl="0" indent="0">
              <a:spcBef>
                <a:spcPts val="0"/>
              </a:spcBef>
              <a:spcAft>
                <a:spcPts val="0"/>
              </a:spcAft>
              <a:buNone/>
            </a:pPr>
            <a:r>
              <a:rPr lang="en" sz="14666" dirty="0">
                <a:solidFill>
                  <a:srgbClr val="6D9EEB"/>
                </a:solidFill>
                <a:latin typeface="Alegreya Sans" pitchFamily="2" charset="0"/>
                <a:ea typeface="ABeeZee"/>
                <a:cs typeface="ABeeZee"/>
                <a:sym typeface="ABeeZee"/>
              </a:rPr>
              <a:t>“</a:t>
            </a:r>
            <a:endParaRPr sz="14666" dirty="0">
              <a:solidFill>
                <a:srgbClr val="6D9EEB"/>
              </a:solidFill>
              <a:latin typeface="Alegreya Sans" pitchFamily="2" charset="0"/>
              <a:ea typeface="ABeeZee"/>
              <a:cs typeface="ABeeZee"/>
              <a:sym typeface="ABeeZee"/>
            </a:endParaRPr>
          </a:p>
        </p:txBody>
      </p:sp>
      <p:pic>
        <p:nvPicPr>
          <p:cNvPr id="5" name="Picture 4">
            <a:extLst>
              <a:ext uri="{FF2B5EF4-FFF2-40B4-BE49-F238E27FC236}">
                <a16:creationId xmlns:a16="http://schemas.microsoft.com/office/drawing/2014/main" id="{9E585E81-AAC7-7043-95FF-26A8340FA44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15201" y="5079621"/>
            <a:ext cx="1641764" cy="1422862"/>
          </a:xfrm>
          <a:prstGeom prst="rect">
            <a:avLst/>
          </a:prstGeom>
        </p:spPr>
      </p:pic>
      <p:sp>
        <p:nvSpPr>
          <p:cNvPr id="2" name="Slide Number Placeholder 1">
            <a:extLst>
              <a:ext uri="{FF2B5EF4-FFF2-40B4-BE49-F238E27FC236}">
                <a16:creationId xmlns:a16="http://schemas.microsoft.com/office/drawing/2014/main" id="{BAA8F28C-2EB3-484F-9B35-9CF921967147}"/>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6" name="Text Placeholder 5">
            <a:extLst>
              <a:ext uri="{FF2B5EF4-FFF2-40B4-BE49-F238E27FC236}">
                <a16:creationId xmlns:a16="http://schemas.microsoft.com/office/drawing/2014/main" id="{CF76EE3A-5BB9-194B-AAF0-31A1F0C4E1D6}"/>
              </a:ext>
            </a:extLst>
          </p:cNvPr>
          <p:cNvSpPr>
            <a:spLocks noGrp="1"/>
          </p:cNvSpPr>
          <p:nvPr>
            <p:ph type="body" sz="quarter" idx="11" hasCustomPrompt="1"/>
          </p:nvPr>
        </p:nvSpPr>
        <p:spPr>
          <a:xfrm>
            <a:off x="966788" y="1954213"/>
            <a:ext cx="5683250" cy="3584575"/>
          </a:xfrm>
        </p:spPr>
        <p:txBody>
          <a:bodyPr/>
          <a:lstStyle>
            <a:lvl1pPr marL="0" indent="0">
              <a:buNone/>
              <a:defRPr i="1">
                <a:solidFill>
                  <a:schemeClr val="bg2"/>
                </a:solidFill>
              </a:defRPr>
            </a:lvl1pPr>
          </a:lstStyle>
          <a:p>
            <a:pPr lvl="0"/>
            <a:r>
              <a:rPr lang="en-US" i="1" dirty="0"/>
              <a:t>Insert a quote here...</a:t>
            </a:r>
            <a:endParaRPr lang="en-US" dirty="0"/>
          </a:p>
        </p:txBody>
      </p:sp>
      <p:sp>
        <p:nvSpPr>
          <p:cNvPr id="7" name="Shape 21">
            <a:extLst>
              <a:ext uri="{FF2B5EF4-FFF2-40B4-BE49-F238E27FC236}">
                <a16:creationId xmlns:a16="http://schemas.microsoft.com/office/drawing/2014/main" id="{7FE3A869-5582-774A-9DC4-2B9ADE157B00}"/>
              </a:ext>
              <a:ext uri="{C183D7F6-B498-43B3-948B-1728B52AA6E4}">
                <adec:decorative xmlns:adec="http://schemas.microsoft.com/office/drawing/2017/decorative" val="1"/>
              </a:ext>
            </a:extLst>
          </p:cNvPr>
          <p:cNvSpPr txBox="1"/>
          <p:nvPr userDrawn="1"/>
        </p:nvSpPr>
        <p:spPr>
          <a:xfrm>
            <a:off x="6134056" y="4208021"/>
            <a:ext cx="723943" cy="871600"/>
          </a:xfrm>
          <a:prstGeom prst="rect">
            <a:avLst/>
          </a:prstGeom>
          <a:noFill/>
          <a:ln>
            <a:noFill/>
          </a:ln>
        </p:spPr>
        <p:txBody>
          <a:bodyPr spcFirstLastPara="1" wrap="square" lIns="121900" tIns="121900" rIns="121900" bIns="121900" anchor="t" anchorCtr="0">
            <a:noAutofit/>
          </a:bodyPr>
          <a:lstStyle/>
          <a:p>
            <a:pPr marL="0" lvl="0" indent="0">
              <a:spcBef>
                <a:spcPts val="0"/>
              </a:spcBef>
              <a:spcAft>
                <a:spcPts val="0"/>
              </a:spcAft>
              <a:buNone/>
            </a:pPr>
            <a:r>
              <a:rPr lang="en" sz="14666" dirty="0">
                <a:solidFill>
                  <a:srgbClr val="6D9EEB"/>
                </a:solidFill>
                <a:latin typeface="Alegreya Sans" pitchFamily="2" charset="0"/>
                <a:ea typeface="ABeeZee"/>
                <a:cs typeface="ABeeZee"/>
                <a:sym typeface="ABeeZee"/>
              </a:rPr>
              <a:t>” </a:t>
            </a:r>
            <a:endParaRPr sz="14666" dirty="0">
              <a:solidFill>
                <a:srgbClr val="6D9EEB"/>
              </a:solidFill>
              <a:latin typeface="Alegreya Sans" pitchFamily="2" charset="0"/>
              <a:ea typeface="ABeeZee"/>
              <a:cs typeface="ABeeZee"/>
              <a:sym typeface="ABeeZee"/>
            </a:endParaRPr>
          </a:p>
        </p:txBody>
      </p:sp>
      <p:sp>
        <p:nvSpPr>
          <p:cNvPr id="3" name="Title 2">
            <a:extLst>
              <a:ext uri="{FF2B5EF4-FFF2-40B4-BE49-F238E27FC236}">
                <a16:creationId xmlns:a16="http://schemas.microsoft.com/office/drawing/2014/main" id="{7F464E57-5E57-6A48-B641-D06E98AF26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8906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Quote" preserve="1" userDrawn="1">
  <p:cSld name="Notable Text - Baby 2">
    <p:spTree>
      <p:nvGrpSpPr>
        <p:cNvPr id="1" name="Shape 17"/>
        <p:cNvGrpSpPr/>
        <p:nvPr/>
      </p:nvGrpSpPr>
      <p:grpSpPr>
        <a:xfrm>
          <a:off x="0" y="0"/>
          <a:ext cx="0" cy="0"/>
          <a:chOff x="0" y="0"/>
          <a:chExt cx="0" cy="0"/>
        </a:xfrm>
      </p:grpSpPr>
      <p:pic>
        <p:nvPicPr>
          <p:cNvPr id="5" name="Picture 4">
            <a:extLst>
              <a:ext uri="{FF2B5EF4-FFF2-40B4-BE49-F238E27FC236}">
                <a16:creationId xmlns:a16="http://schemas.microsoft.com/office/drawing/2014/main" id="{9E585E81-AAC7-7043-95FF-26A8340FA44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15201" y="5079621"/>
            <a:ext cx="1641764" cy="1422862"/>
          </a:xfrm>
          <a:prstGeom prst="rect">
            <a:avLst/>
          </a:prstGeom>
        </p:spPr>
      </p:pic>
      <p:sp>
        <p:nvSpPr>
          <p:cNvPr id="2" name="Slide Number Placeholder 1">
            <a:extLst>
              <a:ext uri="{FF2B5EF4-FFF2-40B4-BE49-F238E27FC236}">
                <a16:creationId xmlns:a16="http://schemas.microsoft.com/office/drawing/2014/main" id="{BAA8F28C-2EB3-484F-9B35-9CF921967147}"/>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6" name="Text Placeholder 5">
            <a:extLst>
              <a:ext uri="{FF2B5EF4-FFF2-40B4-BE49-F238E27FC236}">
                <a16:creationId xmlns:a16="http://schemas.microsoft.com/office/drawing/2014/main" id="{CF76EE3A-5BB9-194B-AAF0-31A1F0C4E1D6}"/>
              </a:ext>
            </a:extLst>
          </p:cNvPr>
          <p:cNvSpPr>
            <a:spLocks noGrp="1"/>
          </p:cNvSpPr>
          <p:nvPr>
            <p:ph type="body" sz="quarter" idx="11" hasCustomPrompt="1"/>
          </p:nvPr>
        </p:nvSpPr>
        <p:spPr>
          <a:xfrm>
            <a:off x="966788" y="1954213"/>
            <a:ext cx="5683250" cy="3584575"/>
          </a:xfrm>
        </p:spPr>
        <p:txBody>
          <a:bodyPr/>
          <a:lstStyle>
            <a:lvl1pPr marL="0" indent="0">
              <a:buNone/>
              <a:defRPr i="1">
                <a:solidFill>
                  <a:schemeClr val="bg2"/>
                </a:solidFill>
              </a:defRPr>
            </a:lvl1pPr>
          </a:lstStyle>
          <a:p>
            <a:pPr lvl="0"/>
            <a:r>
              <a:rPr lang="en-US" i="1" dirty="0"/>
              <a:t>Insert any notable text here...</a:t>
            </a:r>
            <a:endParaRPr lang="en-US" dirty="0"/>
          </a:p>
        </p:txBody>
      </p:sp>
      <p:sp>
        <p:nvSpPr>
          <p:cNvPr id="3" name="Title 2">
            <a:extLst>
              <a:ext uri="{FF2B5EF4-FFF2-40B4-BE49-F238E27FC236}">
                <a16:creationId xmlns:a16="http://schemas.microsoft.com/office/drawing/2014/main" id="{664A9950-9A31-694B-871C-0F74A59754D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271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Girl 1 Jump rop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DB2B1295-9B26-8E4C-950C-7E5D0E156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79858" y="4466444"/>
            <a:ext cx="1535319" cy="2391556"/>
          </a:xfrm>
          <a:prstGeom prst="rect">
            <a:avLst/>
          </a:prstGeom>
        </p:spPr>
      </p:pic>
      <p:sp>
        <p:nvSpPr>
          <p:cNvPr id="7" name="Content Placeholder 4">
            <a:extLst>
              <a:ext uri="{FF2B5EF4-FFF2-40B4-BE49-F238E27FC236}">
                <a16:creationId xmlns:a16="http://schemas.microsoft.com/office/drawing/2014/main" id="{DE71B2B4-EB11-A246-AC00-934617A79CAC}"/>
              </a:ext>
            </a:extLst>
          </p:cNvPr>
          <p:cNvSpPr>
            <a:spLocks noGrp="1"/>
          </p:cNvSpPr>
          <p:nvPr>
            <p:ph sz="quarter" idx="11"/>
          </p:nvPr>
        </p:nvSpPr>
        <p:spPr>
          <a:xfrm>
            <a:off x="628650" y="2067791"/>
            <a:ext cx="3184814" cy="4260273"/>
          </a:xfrm>
        </p:spPr>
        <p:txBody>
          <a:bodyPr/>
          <a:lstStyle>
            <a:lvl1pPr marL="0" indent="0">
              <a:buNone/>
              <a:defRPr/>
            </a:lvl1pPr>
            <a:lvl3pPr>
              <a:defRPr/>
            </a:lvl3pPr>
            <a:lvl4pPr>
              <a:defRPr/>
            </a:lvl4pPr>
            <a:lvl5pPr>
              <a:defRPr/>
            </a:lvl5pPr>
            <a:lvl6pPr>
              <a:defRPr/>
            </a:lvl6pPr>
          </a:lstStyle>
          <a:p>
            <a:pPr lvl="0"/>
            <a:endParaRPr lang="en-US" dirty="0"/>
          </a:p>
        </p:txBody>
      </p:sp>
      <p:sp>
        <p:nvSpPr>
          <p:cNvPr id="4" name="Title 3">
            <a:extLst>
              <a:ext uri="{FF2B5EF4-FFF2-40B4-BE49-F238E27FC236}">
                <a16:creationId xmlns:a16="http://schemas.microsoft.com/office/drawing/2014/main" id="{364DEE27-6305-3642-9FBB-F9CA2D419ADA}"/>
              </a:ext>
            </a:extLst>
          </p:cNvPr>
          <p:cNvSpPr>
            <a:spLocks noGrp="1"/>
          </p:cNvSpPr>
          <p:nvPr>
            <p:ph type="title"/>
          </p:nvPr>
        </p:nvSpPr>
        <p:spPr/>
        <p:txBody>
          <a:bodyPr/>
          <a:lstStyle/>
          <a:p>
            <a:r>
              <a:rPr lang="en-US"/>
              <a:t>Click to edit Master title style</a:t>
            </a:r>
          </a:p>
        </p:txBody>
      </p:sp>
      <p:sp>
        <p:nvSpPr>
          <p:cNvPr id="8" name="Content Placeholder 4">
            <a:extLst>
              <a:ext uri="{FF2B5EF4-FFF2-40B4-BE49-F238E27FC236}">
                <a16:creationId xmlns:a16="http://schemas.microsoft.com/office/drawing/2014/main" id="{4D4CCF8A-E77F-C547-B7FB-420A1C53EC21}"/>
              </a:ext>
            </a:extLst>
          </p:cNvPr>
          <p:cNvSpPr>
            <a:spLocks noGrp="1"/>
          </p:cNvSpPr>
          <p:nvPr>
            <p:ph sz="quarter" idx="12"/>
          </p:nvPr>
        </p:nvSpPr>
        <p:spPr>
          <a:xfrm>
            <a:off x="4004254" y="2067790"/>
            <a:ext cx="3184814" cy="4260273"/>
          </a:xfrm>
        </p:spPr>
        <p:txBody>
          <a:bodyPr/>
          <a:lstStyle>
            <a:lvl1pPr marL="0" indent="0">
              <a:buNone/>
              <a:defRPr/>
            </a:lvl1pPr>
            <a:lvl3pPr>
              <a:defRPr/>
            </a:lvl3pPr>
            <a:lvl4pPr>
              <a:defRPr/>
            </a:lvl4pPr>
            <a:lvl5pPr>
              <a:defRPr/>
            </a:lvl5pPr>
            <a:lvl6pPr>
              <a:defRPr/>
            </a:lvl6pPr>
          </a:lstStyle>
          <a:p>
            <a:pPr lvl="0"/>
            <a:endParaRPr lang="en-US" dirty="0"/>
          </a:p>
        </p:txBody>
      </p:sp>
    </p:spTree>
    <p:extLst>
      <p:ext uri="{BB962C8B-B14F-4D97-AF65-F5344CB8AC3E}">
        <p14:creationId xmlns:p14="http://schemas.microsoft.com/office/powerpoint/2010/main" val="393215960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 Girl 1 Jump rop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DB2B1295-9B26-8E4C-950C-7E5D0E156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79858" y="4466444"/>
            <a:ext cx="1535319" cy="2391556"/>
          </a:xfrm>
          <a:prstGeom prst="rect">
            <a:avLst/>
          </a:prstGeom>
        </p:spPr>
      </p:pic>
      <p:sp>
        <p:nvSpPr>
          <p:cNvPr id="7" name="Content Placeholder 4">
            <a:extLst>
              <a:ext uri="{FF2B5EF4-FFF2-40B4-BE49-F238E27FC236}">
                <a16:creationId xmlns:a16="http://schemas.microsoft.com/office/drawing/2014/main" id="{DE71B2B4-EB11-A246-AC00-934617A79CAC}"/>
              </a:ext>
            </a:extLst>
          </p:cNvPr>
          <p:cNvSpPr>
            <a:spLocks noGrp="1"/>
          </p:cNvSpPr>
          <p:nvPr>
            <p:ph sz="quarter" idx="11"/>
          </p:nvPr>
        </p:nvSpPr>
        <p:spPr>
          <a:xfrm>
            <a:off x="628650" y="2067791"/>
            <a:ext cx="2260023" cy="4260273"/>
          </a:xfrm>
        </p:spPr>
        <p:txBody>
          <a:bodyPr/>
          <a:lstStyle>
            <a:lvl1pPr marL="0" indent="0">
              <a:buNone/>
              <a:defRPr/>
            </a:lvl1pPr>
            <a:lvl3pPr>
              <a:defRPr/>
            </a:lvl3pPr>
            <a:lvl4pPr>
              <a:defRPr/>
            </a:lvl4pPr>
            <a:lvl5pPr>
              <a:defRPr/>
            </a:lvl5pPr>
            <a:lvl6pPr>
              <a:defRPr/>
            </a:lvl6pPr>
          </a:lstStyle>
          <a:p>
            <a:pPr lvl="0"/>
            <a:endParaRPr lang="en-US" dirty="0"/>
          </a:p>
        </p:txBody>
      </p:sp>
      <p:sp>
        <p:nvSpPr>
          <p:cNvPr id="4" name="Title 3">
            <a:extLst>
              <a:ext uri="{FF2B5EF4-FFF2-40B4-BE49-F238E27FC236}">
                <a16:creationId xmlns:a16="http://schemas.microsoft.com/office/drawing/2014/main" id="{364DEE27-6305-3642-9FBB-F9CA2D419ADA}"/>
              </a:ext>
            </a:extLst>
          </p:cNvPr>
          <p:cNvSpPr>
            <a:spLocks noGrp="1"/>
          </p:cNvSpPr>
          <p:nvPr>
            <p:ph type="title"/>
          </p:nvPr>
        </p:nvSpPr>
        <p:spPr/>
        <p:txBody>
          <a:bodyPr/>
          <a:lstStyle/>
          <a:p>
            <a:r>
              <a:rPr lang="en-US"/>
              <a:t>Click to edit Master title style</a:t>
            </a:r>
          </a:p>
        </p:txBody>
      </p:sp>
      <p:sp>
        <p:nvSpPr>
          <p:cNvPr id="9" name="Content Placeholder 4">
            <a:extLst>
              <a:ext uri="{FF2B5EF4-FFF2-40B4-BE49-F238E27FC236}">
                <a16:creationId xmlns:a16="http://schemas.microsoft.com/office/drawing/2014/main" id="{05074CB5-1C42-C744-B24C-2F453CA22FB1}"/>
              </a:ext>
            </a:extLst>
          </p:cNvPr>
          <p:cNvSpPr>
            <a:spLocks noGrp="1"/>
          </p:cNvSpPr>
          <p:nvPr>
            <p:ph sz="quarter" idx="12"/>
          </p:nvPr>
        </p:nvSpPr>
        <p:spPr>
          <a:xfrm>
            <a:off x="3046268" y="2067791"/>
            <a:ext cx="2260023" cy="4260273"/>
          </a:xfrm>
        </p:spPr>
        <p:txBody>
          <a:bodyPr/>
          <a:lstStyle>
            <a:lvl1pPr marL="0" indent="0">
              <a:buNone/>
              <a:defRPr/>
            </a:lvl1pPr>
            <a:lvl3pPr>
              <a:defRPr/>
            </a:lvl3pPr>
            <a:lvl4pPr>
              <a:defRPr/>
            </a:lvl4pPr>
            <a:lvl5pPr>
              <a:defRPr/>
            </a:lvl5pPr>
            <a:lvl6pPr>
              <a:defRPr/>
            </a:lvl6pPr>
          </a:lstStyle>
          <a:p>
            <a:pPr lvl="0"/>
            <a:endParaRPr lang="en-US" dirty="0"/>
          </a:p>
        </p:txBody>
      </p:sp>
      <p:sp>
        <p:nvSpPr>
          <p:cNvPr id="10" name="Content Placeholder 4">
            <a:extLst>
              <a:ext uri="{FF2B5EF4-FFF2-40B4-BE49-F238E27FC236}">
                <a16:creationId xmlns:a16="http://schemas.microsoft.com/office/drawing/2014/main" id="{4E56F515-C737-2C46-8EB4-176D525707AA}"/>
              </a:ext>
            </a:extLst>
          </p:cNvPr>
          <p:cNvSpPr>
            <a:spLocks noGrp="1"/>
          </p:cNvSpPr>
          <p:nvPr>
            <p:ph sz="quarter" idx="13"/>
          </p:nvPr>
        </p:nvSpPr>
        <p:spPr>
          <a:xfrm>
            <a:off x="5463886" y="2067791"/>
            <a:ext cx="2260023" cy="4260273"/>
          </a:xfrm>
        </p:spPr>
        <p:txBody>
          <a:bodyPr/>
          <a:lstStyle>
            <a:lvl1pPr marL="0" indent="0">
              <a:buNone/>
              <a:defRPr/>
            </a:lvl1pPr>
            <a:lvl3pPr>
              <a:defRPr/>
            </a:lvl3pPr>
            <a:lvl4pPr>
              <a:defRPr/>
            </a:lvl4pPr>
            <a:lvl5pPr>
              <a:defRPr/>
            </a:lvl5pPr>
            <a:lvl6pPr>
              <a:defRPr/>
            </a:lvl6pPr>
          </a:lstStyle>
          <a:p>
            <a:pPr lvl="0"/>
            <a:endParaRPr lang="en-US" dirty="0"/>
          </a:p>
        </p:txBody>
      </p:sp>
    </p:spTree>
    <p:extLst>
      <p:ext uri="{BB962C8B-B14F-4D97-AF65-F5344CB8AC3E}">
        <p14:creationId xmlns:p14="http://schemas.microsoft.com/office/powerpoint/2010/main" val="245300543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Column - Girl 1 Jump rop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pic>
        <p:nvPicPr>
          <p:cNvPr id="6" name="Picture 5">
            <a:extLst>
              <a:ext uri="{FF2B5EF4-FFF2-40B4-BE49-F238E27FC236}">
                <a16:creationId xmlns:a16="http://schemas.microsoft.com/office/drawing/2014/main" id="{DB2B1295-9B26-8E4C-950C-7E5D0E156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608681" y="4466444"/>
            <a:ext cx="1535319" cy="2391556"/>
          </a:xfrm>
          <a:prstGeom prst="rect">
            <a:avLst/>
          </a:prstGeom>
        </p:spPr>
      </p:pic>
      <p:sp>
        <p:nvSpPr>
          <p:cNvPr id="7" name="Content Placeholder 4">
            <a:extLst>
              <a:ext uri="{FF2B5EF4-FFF2-40B4-BE49-F238E27FC236}">
                <a16:creationId xmlns:a16="http://schemas.microsoft.com/office/drawing/2014/main" id="{DE71B2B4-EB11-A246-AC00-934617A79CAC}"/>
              </a:ext>
            </a:extLst>
          </p:cNvPr>
          <p:cNvSpPr>
            <a:spLocks noGrp="1"/>
          </p:cNvSpPr>
          <p:nvPr>
            <p:ph sz="quarter" idx="11"/>
          </p:nvPr>
        </p:nvSpPr>
        <p:spPr>
          <a:xfrm>
            <a:off x="628650" y="1868102"/>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
        <p:nvSpPr>
          <p:cNvPr id="4" name="Title 3">
            <a:extLst>
              <a:ext uri="{FF2B5EF4-FFF2-40B4-BE49-F238E27FC236}">
                <a16:creationId xmlns:a16="http://schemas.microsoft.com/office/drawing/2014/main" id="{364DEE27-6305-3642-9FBB-F9CA2D419ADA}"/>
              </a:ext>
            </a:extLst>
          </p:cNvPr>
          <p:cNvSpPr>
            <a:spLocks noGrp="1"/>
          </p:cNvSpPr>
          <p:nvPr>
            <p:ph type="title"/>
          </p:nvPr>
        </p:nvSpPr>
        <p:spPr/>
        <p:txBody>
          <a:bodyPr/>
          <a:lstStyle/>
          <a:p>
            <a:r>
              <a:rPr lang="en-US" dirty="0"/>
              <a:t>Click to edit Master title style</a:t>
            </a:r>
          </a:p>
        </p:txBody>
      </p:sp>
      <p:sp>
        <p:nvSpPr>
          <p:cNvPr id="9" name="Content Placeholder 4">
            <a:extLst>
              <a:ext uri="{FF2B5EF4-FFF2-40B4-BE49-F238E27FC236}">
                <a16:creationId xmlns:a16="http://schemas.microsoft.com/office/drawing/2014/main" id="{05074CB5-1C42-C744-B24C-2F453CA22FB1}"/>
              </a:ext>
            </a:extLst>
          </p:cNvPr>
          <p:cNvSpPr>
            <a:spLocks noGrp="1"/>
          </p:cNvSpPr>
          <p:nvPr>
            <p:ph sz="quarter" idx="12"/>
          </p:nvPr>
        </p:nvSpPr>
        <p:spPr>
          <a:xfrm>
            <a:off x="3046268" y="1868102"/>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
        <p:nvSpPr>
          <p:cNvPr id="10" name="Content Placeholder 4">
            <a:extLst>
              <a:ext uri="{FF2B5EF4-FFF2-40B4-BE49-F238E27FC236}">
                <a16:creationId xmlns:a16="http://schemas.microsoft.com/office/drawing/2014/main" id="{4E56F515-C737-2C46-8EB4-176D525707AA}"/>
              </a:ext>
            </a:extLst>
          </p:cNvPr>
          <p:cNvSpPr>
            <a:spLocks noGrp="1"/>
          </p:cNvSpPr>
          <p:nvPr>
            <p:ph sz="quarter" idx="13"/>
          </p:nvPr>
        </p:nvSpPr>
        <p:spPr>
          <a:xfrm>
            <a:off x="5463886" y="1868102"/>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
        <p:nvSpPr>
          <p:cNvPr id="8" name="Content Placeholder 4">
            <a:extLst>
              <a:ext uri="{FF2B5EF4-FFF2-40B4-BE49-F238E27FC236}">
                <a16:creationId xmlns:a16="http://schemas.microsoft.com/office/drawing/2014/main" id="{CDA233D5-B80E-D349-B1EA-264A2B4784BC}"/>
              </a:ext>
            </a:extLst>
          </p:cNvPr>
          <p:cNvSpPr>
            <a:spLocks noGrp="1"/>
          </p:cNvSpPr>
          <p:nvPr>
            <p:ph sz="quarter" idx="14"/>
          </p:nvPr>
        </p:nvSpPr>
        <p:spPr>
          <a:xfrm>
            <a:off x="628650" y="4266754"/>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
        <p:nvSpPr>
          <p:cNvPr id="11" name="Content Placeholder 4">
            <a:extLst>
              <a:ext uri="{FF2B5EF4-FFF2-40B4-BE49-F238E27FC236}">
                <a16:creationId xmlns:a16="http://schemas.microsoft.com/office/drawing/2014/main" id="{2303A0C3-21FF-C142-A4EC-78897CB856FE}"/>
              </a:ext>
            </a:extLst>
          </p:cNvPr>
          <p:cNvSpPr>
            <a:spLocks noGrp="1"/>
          </p:cNvSpPr>
          <p:nvPr>
            <p:ph sz="quarter" idx="15"/>
          </p:nvPr>
        </p:nvSpPr>
        <p:spPr>
          <a:xfrm>
            <a:off x="3046268" y="4266754"/>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
        <p:nvSpPr>
          <p:cNvPr id="12" name="Content Placeholder 4">
            <a:extLst>
              <a:ext uri="{FF2B5EF4-FFF2-40B4-BE49-F238E27FC236}">
                <a16:creationId xmlns:a16="http://schemas.microsoft.com/office/drawing/2014/main" id="{4FEC64A1-0AC8-364F-901A-9EAD866EC4B4}"/>
              </a:ext>
            </a:extLst>
          </p:cNvPr>
          <p:cNvSpPr>
            <a:spLocks noGrp="1"/>
          </p:cNvSpPr>
          <p:nvPr>
            <p:ph sz="quarter" idx="16"/>
          </p:nvPr>
        </p:nvSpPr>
        <p:spPr>
          <a:xfrm>
            <a:off x="5463886" y="4266754"/>
            <a:ext cx="2260023" cy="2213264"/>
          </a:xfrm>
        </p:spPr>
        <p:txBody>
          <a:bodyPr/>
          <a:lstStyle>
            <a:lvl1pPr marL="0" indent="0">
              <a:buNone/>
              <a:defRPr/>
            </a:lvl1pPr>
            <a:lvl3pPr>
              <a:defRPr/>
            </a:lvl3pPr>
            <a:lvl4pPr>
              <a:defRPr/>
            </a:lvl4pPr>
            <a:lvl5pPr>
              <a:defRPr/>
            </a:lvl5pPr>
            <a:lvl6pPr>
              <a:defRPr/>
            </a:lvl6pPr>
          </a:lstStyle>
          <a:p>
            <a:pPr lvl="0"/>
            <a:endParaRPr lang="en-US" dirty="0"/>
          </a:p>
        </p:txBody>
      </p:sp>
    </p:spTree>
    <p:extLst>
      <p:ext uri="{BB962C8B-B14F-4D97-AF65-F5344CB8AC3E}">
        <p14:creationId xmlns:p14="http://schemas.microsoft.com/office/powerpoint/2010/main" val="269076708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preserve="1" userDrawn="1">
  <p:cSld name="1_Title">
    <p:spTree>
      <p:nvGrpSpPr>
        <p:cNvPr id="1" name="Shape 8"/>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D97D2-7F63-7342-B599-DE3493538545}"/>
              </a:ext>
            </a:extLst>
          </p:cNvPr>
          <p:cNvSpPr>
            <a:spLocks noGrp="1"/>
          </p:cNvSpPr>
          <p:nvPr>
            <p:ph sz="quarter" idx="10" hasCustomPrompt="1"/>
          </p:nvPr>
        </p:nvSpPr>
        <p:spPr>
          <a:xfrm>
            <a:off x="349241" y="4700051"/>
            <a:ext cx="5164715" cy="1220145"/>
          </a:xfrm>
        </p:spPr>
        <p:txBody>
          <a:bodyPr/>
          <a:lstStyle>
            <a:lvl1pPr marL="0" indent="0">
              <a:buNone/>
              <a:defRPr sz="2700"/>
            </a:lvl1pPr>
            <a:lvl2pPr marL="401637" indent="0">
              <a:buNone/>
              <a:defRPr sz="2200">
                <a:latin typeface="+mn-lt"/>
              </a:defRPr>
            </a:lvl2pPr>
            <a:lvl3pPr>
              <a:defRPr sz="2000"/>
            </a:lvl3pPr>
            <a:lvl4pPr>
              <a:defRPr sz="2000"/>
            </a:lvl4pPr>
            <a:lvl5pPr>
              <a:defRPr sz="2000"/>
            </a:lvl5pPr>
          </a:lstStyle>
          <a:p>
            <a:pPr lvl="1"/>
            <a:r>
              <a:rPr lang="en-US" dirty="0"/>
              <a:t>[Location] [Date]</a:t>
            </a:r>
          </a:p>
          <a:p>
            <a:pPr lvl="1"/>
            <a:r>
              <a:rPr lang="en-US" dirty="0"/>
              <a:t>[Presenter name(s)]</a:t>
            </a:r>
          </a:p>
        </p:txBody>
      </p:sp>
      <p:pic>
        <p:nvPicPr>
          <p:cNvPr id="8" name="Picture 7">
            <a:extLst>
              <a:ext uri="{FF2B5EF4-FFF2-40B4-BE49-F238E27FC236}">
                <a16:creationId xmlns:a16="http://schemas.microsoft.com/office/drawing/2014/main" id="{CB707154-B1E1-9843-A702-5D5A1C8FBE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81877" y="3794937"/>
            <a:ext cx="3862123" cy="3063063"/>
          </a:xfrm>
          <a:prstGeom prst="rect">
            <a:avLst/>
          </a:prstGeom>
        </p:spPr>
      </p:pic>
      <p:sp>
        <p:nvSpPr>
          <p:cNvPr id="6" name="Slide Number Placeholder 5">
            <a:extLst>
              <a:ext uri="{FF2B5EF4-FFF2-40B4-BE49-F238E27FC236}">
                <a16:creationId xmlns:a16="http://schemas.microsoft.com/office/drawing/2014/main" id="{6C288450-5889-4B43-A13F-CF9BA74356DA}"/>
              </a:ext>
            </a:extLst>
          </p:cNvPr>
          <p:cNvSpPr>
            <a:spLocks noGrp="1"/>
          </p:cNvSpPr>
          <p:nvPr>
            <p:ph type="sldNum" sz="quarter" idx="11"/>
          </p:nvPr>
        </p:nvSpPr>
        <p:spPr>
          <a:xfrm>
            <a:off x="8515350" y="111414"/>
            <a:ext cx="441614" cy="365125"/>
          </a:xfrm>
          <a:prstGeom prst="rect">
            <a:avLst/>
          </a:prstGeom>
        </p:spPr>
        <p:txBody>
          <a:bodyPr/>
          <a:lstStyle/>
          <a:p>
            <a:fld id="{1EEAF917-318C-0C42-AF01-8A69CF6EB217}" type="slidenum">
              <a:rPr lang="en-US" smtClean="0"/>
              <a:t>‹#›</a:t>
            </a:fld>
            <a:endParaRPr lang="en-US" dirty="0"/>
          </a:p>
        </p:txBody>
      </p:sp>
      <p:pic>
        <p:nvPicPr>
          <p:cNvPr id="11" name="Picture 10" descr="QCC is facilitated and funded by First 5 California, the California Department of Education, and local county partners.">
            <a:extLst>
              <a:ext uri="{FF2B5EF4-FFF2-40B4-BE49-F238E27FC236}">
                <a16:creationId xmlns:a16="http://schemas.microsoft.com/office/drawing/2014/main" id="{1F00CC46-FF62-9A49-99D0-03286A15F261}"/>
              </a:ext>
            </a:extLst>
          </p:cNvPr>
          <p:cNvPicPr>
            <a:picLocks noChangeAspect="1"/>
          </p:cNvPicPr>
          <p:nvPr userDrawn="1"/>
        </p:nvPicPr>
        <p:blipFill rotWithShape="1">
          <a:blip r:embed="rId3"/>
          <a:srcRect b="29117"/>
          <a:stretch/>
        </p:blipFill>
        <p:spPr>
          <a:xfrm>
            <a:off x="0" y="6390409"/>
            <a:ext cx="4602598" cy="319149"/>
          </a:xfrm>
          <a:prstGeom prst="rect">
            <a:avLst/>
          </a:prstGeom>
        </p:spPr>
      </p:pic>
      <p:sp>
        <p:nvSpPr>
          <p:cNvPr id="7" name="Title 6">
            <a:extLst>
              <a:ext uri="{FF2B5EF4-FFF2-40B4-BE49-F238E27FC236}">
                <a16:creationId xmlns:a16="http://schemas.microsoft.com/office/drawing/2014/main" id="{9E6DC0C0-69C7-5F47-B3BA-F3155165E63E}"/>
              </a:ext>
            </a:extLst>
          </p:cNvPr>
          <p:cNvSpPr>
            <a:spLocks noGrp="1"/>
          </p:cNvSpPr>
          <p:nvPr>
            <p:ph type="title" hasCustomPrompt="1"/>
          </p:nvPr>
        </p:nvSpPr>
        <p:spPr>
          <a:xfrm>
            <a:off x="349240" y="2358888"/>
            <a:ext cx="8324761" cy="1053640"/>
          </a:xfrm>
        </p:spPr>
        <p:txBody>
          <a:bodyPr/>
          <a:lstStyle/>
          <a:p>
            <a:r>
              <a:rPr lang="en-US" dirty="0"/>
              <a:t>Presentation Title</a:t>
            </a:r>
          </a:p>
        </p:txBody>
      </p:sp>
      <p:sp>
        <p:nvSpPr>
          <p:cNvPr id="10" name="TextBox 9">
            <a:extLst>
              <a:ext uri="{FF2B5EF4-FFF2-40B4-BE49-F238E27FC236}">
                <a16:creationId xmlns:a16="http://schemas.microsoft.com/office/drawing/2014/main" id="{44749A83-F741-824D-93CC-08E368BB5348}"/>
              </a:ext>
              <a:ext uri="{C183D7F6-B498-43B3-948B-1728B52AA6E4}">
                <adec:decorative xmlns:adec="http://schemas.microsoft.com/office/drawing/2017/decorative" val="1"/>
              </a:ext>
            </a:extLst>
          </p:cNvPr>
          <p:cNvSpPr txBox="1"/>
          <p:nvPr userDrawn="1"/>
        </p:nvSpPr>
        <p:spPr>
          <a:xfrm>
            <a:off x="4476307" y="6340226"/>
            <a:ext cx="639713" cy="369332"/>
          </a:xfrm>
          <a:prstGeom prst="rect">
            <a:avLst/>
          </a:prstGeom>
          <a:noFill/>
        </p:spPr>
        <p:txBody>
          <a:bodyPr wrap="square" rtlCol="0">
            <a:spAutoFit/>
          </a:bodyPr>
          <a:lstStyle/>
          <a:p>
            <a:pPr algn="ctr"/>
            <a:r>
              <a:rPr lang="en-US" sz="600" dirty="0">
                <a:latin typeface="+mn-lt"/>
              </a:rPr>
              <a:t>And Local County Partners</a:t>
            </a:r>
          </a:p>
        </p:txBody>
      </p:sp>
      <p:pic>
        <p:nvPicPr>
          <p:cNvPr id="12" name="Picture 11" descr="Quality Counts California (QCC): Raising the Quality of Early Learning and Care (Trademarked)">
            <a:extLst>
              <a:ext uri="{FF2B5EF4-FFF2-40B4-BE49-F238E27FC236}">
                <a16:creationId xmlns:a16="http://schemas.microsoft.com/office/drawing/2014/main" id="{016122D6-BA1F-2541-BD57-9A65736AA64B}"/>
              </a:ext>
            </a:extLst>
          </p:cNvPr>
          <p:cNvPicPr>
            <a:picLocks noChangeAspect="1"/>
          </p:cNvPicPr>
          <p:nvPr userDrawn="1"/>
        </p:nvPicPr>
        <p:blipFill rotWithShape="1">
          <a:blip r:embed="rId4"/>
          <a:srcRect b="13583"/>
          <a:stretch/>
        </p:blipFill>
        <p:spPr>
          <a:xfrm>
            <a:off x="260927" y="284018"/>
            <a:ext cx="1936174" cy="1161541"/>
          </a:xfrm>
          <a:prstGeom prst="rect">
            <a:avLst/>
          </a:prstGeom>
        </p:spPr>
      </p:pic>
    </p:spTree>
    <p:extLst>
      <p:ext uri="{BB962C8B-B14F-4D97-AF65-F5344CB8AC3E}">
        <p14:creationId xmlns:p14="http://schemas.microsoft.com/office/powerpoint/2010/main" val="339847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Thanks Slide">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CA9E99C6-6716-C74A-B8E7-BC0C72665954}"/>
              </a:ext>
            </a:extLst>
          </p:cNvPr>
          <p:cNvSpPr>
            <a:spLocks noGrp="1"/>
          </p:cNvSpPr>
          <p:nvPr>
            <p:ph sz="quarter" idx="11"/>
          </p:nvPr>
        </p:nvSpPr>
        <p:spPr>
          <a:xfrm>
            <a:off x="323850" y="2400300"/>
            <a:ext cx="7521286" cy="4075113"/>
          </a:xfrm>
        </p:spPr>
        <p:txBody>
          <a:bodyPr/>
          <a:lstStyle>
            <a:lvl2pPr>
              <a:spcBef>
                <a:spcPts val="1200"/>
              </a:spcBef>
              <a:defRPr sz="2800">
                <a:latin typeface="Alegreya Sans" pitchFamily="2" charset="0"/>
              </a:defRPr>
            </a:lvl2pPr>
            <a:lvl4pPr>
              <a:defRPr sz="2400" b="0" i="0">
                <a:latin typeface="Alegreya Sans Light" pitchFamily="2" charset="0"/>
              </a:defRPr>
            </a:lvl4pPr>
            <a:lvl5pPr>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8C9B817-281B-1045-822A-5550605B0AE6}"/>
              </a:ext>
            </a:extLst>
          </p:cNvPr>
          <p:cNvSpPr>
            <a:spLocks noGrp="1"/>
          </p:cNvSpPr>
          <p:nvPr>
            <p:ph type="sldNum" sz="quarter" idx="10"/>
          </p:nvPr>
        </p:nvSpPr>
        <p:spPr>
          <a:xfrm>
            <a:off x="8515350" y="111414"/>
            <a:ext cx="441614" cy="365125"/>
          </a:xfrm>
          <a:prstGeom prst="rect">
            <a:avLst/>
          </a:prstGeom>
        </p:spPr>
        <p:txBody>
          <a:bodyPr/>
          <a:lstStyle/>
          <a:p>
            <a:fld id="{1EEAF917-318C-0C42-AF01-8A69CF6EB217}" type="slidenum">
              <a:rPr lang="en-US" smtClean="0"/>
              <a:t>‹#›</a:t>
            </a:fld>
            <a:endParaRPr lang="en-US" dirty="0"/>
          </a:p>
        </p:txBody>
      </p:sp>
      <p:grpSp>
        <p:nvGrpSpPr>
          <p:cNvPr id="9" name="Group 8">
            <a:extLst>
              <a:ext uri="{FF2B5EF4-FFF2-40B4-BE49-F238E27FC236}">
                <a16:creationId xmlns:a16="http://schemas.microsoft.com/office/drawing/2014/main" id="{4D6EA113-F9B6-2D4E-8EC6-B75275ED314E}"/>
              </a:ext>
              <a:ext uri="{C183D7F6-B498-43B3-948B-1728B52AA6E4}">
                <adec:decorative xmlns:adec="http://schemas.microsoft.com/office/drawing/2017/decorative" val="1"/>
              </a:ext>
            </a:extLst>
          </p:cNvPr>
          <p:cNvGrpSpPr/>
          <p:nvPr userDrawn="1"/>
        </p:nvGrpSpPr>
        <p:grpSpPr>
          <a:xfrm>
            <a:off x="1120833" y="3597197"/>
            <a:ext cx="8023167" cy="3260804"/>
            <a:chOff x="1956171" y="3353774"/>
            <a:chExt cx="8825484" cy="3586884"/>
          </a:xfrm>
        </p:grpSpPr>
        <p:pic>
          <p:nvPicPr>
            <p:cNvPr id="10" name="Picture 9">
              <a:extLst>
                <a:ext uri="{FF2B5EF4-FFF2-40B4-BE49-F238E27FC236}">
                  <a16:creationId xmlns:a16="http://schemas.microsoft.com/office/drawing/2014/main" id="{5BE73421-13CB-4445-AD60-E242F6E6B521}"/>
                </a:ext>
              </a:extLst>
            </p:cNvPr>
            <p:cNvPicPr>
              <a:picLocks noChangeAspect="1"/>
            </p:cNvPicPr>
            <p:nvPr/>
          </p:nvPicPr>
          <p:blipFill>
            <a:blip r:embed="rId2"/>
            <a:stretch>
              <a:fillRect/>
            </a:stretch>
          </p:blipFill>
          <p:spPr>
            <a:xfrm>
              <a:off x="1956171" y="5582891"/>
              <a:ext cx="8825484" cy="1357767"/>
            </a:xfrm>
            <a:prstGeom prst="rect">
              <a:avLst/>
            </a:prstGeom>
          </p:spPr>
        </p:pic>
        <p:pic>
          <p:nvPicPr>
            <p:cNvPr id="11" name="Picture 10">
              <a:extLst>
                <a:ext uri="{FF2B5EF4-FFF2-40B4-BE49-F238E27FC236}">
                  <a16:creationId xmlns:a16="http://schemas.microsoft.com/office/drawing/2014/main" id="{5E03309C-13B2-D242-B90C-635E00019697}"/>
                </a:ext>
              </a:extLst>
            </p:cNvPr>
            <p:cNvPicPr>
              <a:picLocks noChangeAspect="1"/>
            </p:cNvPicPr>
            <p:nvPr/>
          </p:nvPicPr>
          <p:blipFill>
            <a:blip r:embed="rId3"/>
            <a:stretch>
              <a:fillRect/>
            </a:stretch>
          </p:blipFill>
          <p:spPr>
            <a:xfrm>
              <a:off x="2814009" y="5291302"/>
              <a:ext cx="1342572" cy="1301887"/>
            </a:xfrm>
            <a:prstGeom prst="rect">
              <a:avLst/>
            </a:prstGeom>
          </p:spPr>
        </p:pic>
        <p:pic>
          <p:nvPicPr>
            <p:cNvPr id="12" name="Picture 11">
              <a:extLst>
                <a:ext uri="{FF2B5EF4-FFF2-40B4-BE49-F238E27FC236}">
                  <a16:creationId xmlns:a16="http://schemas.microsoft.com/office/drawing/2014/main" id="{72814456-4335-1941-AA5B-E9A6D7BA981C}"/>
                </a:ext>
              </a:extLst>
            </p:cNvPr>
            <p:cNvPicPr>
              <a:picLocks noChangeAspect="1"/>
            </p:cNvPicPr>
            <p:nvPr/>
          </p:nvPicPr>
          <p:blipFill>
            <a:blip r:embed="rId4"/>
            <a:stretch>
              <a:fillRect/>
            </a:stretch>
          </p:blipFill>
          <p:spPr>
            <a:xfrm>
              <a:off x="4240055" y="3866719"/>
              <a:ext cx="1490742" cy="2625003"/>
            </a:xfrm>
            <a:prstGeom prst="rect">
              <a:avLst/>
            </a:prstGeom>
          </p:spPr>
        </p:pic>
        <p:pic>
          <p:nvPicPr>
            <p:cNvPr id="13" name="Picture 12">
              <a:extLst>
                <a:ext uri="{FF2B5EF4-FFF2-40B4-BE49-F238E27FC236}">
                  <a16:creationId xmlns:a16="http://schemas.microsoft.com/office/drawing/2014/main" id="{C77E4E02-A106-0446-B083-10C641B5244B}"/>
                </a:ext>
              </a:extLst>
            </p:cNvPr>
            <p:cNvPicPr>
              <a:picLocks noChangeAspect="1"/>
            </p:cNvPicPr>
            <p:nvPr/>
          </p:nvPicPr>
          <p:blipFill>
            <a:blip r:embed="rId5"/>
            <a:stretch>
              <a:fillRect/>
            </a:stretch>
          </p:blipFill>
          <p:spPr>
            <a:xfrm>
              <a:off x="5387288" y="4389290"/>
              <a:ext cx="1919909" cy="2129899"/>
            </a:xfrm>
            <a:prstGeom prst="rect">
              <a:avLst/>
            </a:prstGeom>
          </p:spPr>
        </p:pic>
        <p:pic>
          <p:nvPicPr>
            <p:cNvPr id="14" name="Picture 13">
              <a:extLst>
                <a:ext uri="{FF2B5EF4-FFF2-40B4-BE49-F238E27FC236}">
                  <a16:creationId xmlns:a16="http://schemas.microsoft.com/office/drawing/2014/main" id="{175F9E83-E38F-1941-8020-EADBFDEDEFE4}"/>
                </a:ext>
              </a:extLst>
            </p:cNvPr>
            <p:cNvPicPr>
              <a:picLocks noChangeAspect="1"/>
            </p:cNvPicPr>
            <p:nvPr/>
          </p:nvPicPr>
          <p:blipFill>
            <a:blip r:embed="rId6"/>
            <a:stretch>
              <a:fillRect/>
            </a:stretch>
          </p:blipFill>
          <p:spPr>
            <a:xfrm>
              <a:off x="8164238" y="4393466"/>
              <a:ext cx="1811785" cy="2174141"/>
            </a:xfrm>
            <a:prstGeom prst="rect">
              <a:avLst/>
            </a:prstGeom>
          </p:spPr>
        </p:pic>
        <p:pic>
          <p:nvPicPr>
            <p:cNvPr id="15" name="Picture 14">
              <a:extLst>
                <a:ext uri="{FF2B5EF4-FFF2-40B4-BE49-F238E27FC236}">
                  <a16:creationId xmlns:a16="http://schemas.microsoft.com/office/drawing/2014/main" id="{C7040A54-EBC2-B444-A013-F437371672F6}"/>
                </a:ext>
              </a:extLst>
            </p:cNvPr>
            <p:cNvPicPr>
              <a:picLocks noChangeAspect="1"/>
            </p:cNvPicPr>
            <p:nvPr/>
          </p:nvPicPr>
          <p:blipFill>
            <a:blip r:embed="rId7"/>
            <a:stretch>
              <a:fillRect/>
            </a:stretch>
          </p:blipFill>
          <p:spPr>
            <a:xfrm>
              <a:off x="6613063" y="3353774"/>
              <a:ext cx="2116396" cy="2600142"/>
            </a:xfrm>
            <a:prstGeom prst="rect">
              <a:avLst/>
            </a:prstGeom>
          </p:spPr>
        </p:pic>
      </p:grpSp>
      <p:sp>
        <p:nvSpPr>
          <p:cNvPr id="21" name="Text Placeholder 20">
            <a:extLst>
              <a:ext uri="{FF2B5EF4-FFF2-40B4-BE49-F238E27FC236}">
                <a16:creationId xmlns:a16="http://schemas.microsoft.com/office/drawing/2014/main" id="{F4EDFE90-AAFB-AB47-A678-5D8BBF711AF4}"/>
              </a:ext>
            </a:extLst>
          </p:cNvPr>
          <p:cNvSpPr>
            <a:spLocks noGrp="1"/>
          </p:cNvSpPr>
          <p:nvPr>
            <p:ph type="body" sz="quarter" idx="12" hasCustomPrompt="1"/>
          </p:nvPr>
        </p:nvSpPr>
        <p:spPr>
          <a:xfrm>
            <a:off x="323850" y="344488"/>
            <a:ext cx="6211888" cy="1673225"/>
          </a:xfrm>
        </p:spPr>
        <p:txBody>
          <a:bodyPr>
            <a:normAutofit/>
          </a:bodyPr>
          <a:lstStyle>
            <a:lvl1pPr marL="0" marR="0" indent="0" algn="l" rtl="0" eaLnBrk="1" hangingPunct="1">
              <a:lnSpc>
                <a:spcPct val="100000"/>
              </a:lnSpc>
              <a:spcBef>
                <a:spcPts val="0"/>
              </a:spcBef>
              <a:spcAft>
                <a:spcPts val="0"/>
              </a:spcAft>
              <a:buClr>
                <a:srgbClr val="3C78D8"/>
              </a:buClr>
              <a:buSzPts val="3000"/>
              <a:buFont typeface="Sniglet"/>
              <a:buNone/>
              <a:defRPr lang="en-US" sz="11733" b="1" i="0" u="none" strike="noStrike" cap="none" dirty="0">
                <a:solidFill>
                  <a:srgbClr val="30538E"/>
                </a:solidFill>
                <a:latin typeface="+mn-lt"/>
                <a:ea typeface="Archer" charset="0"/>
                <a:cs typeface="Archer" charset="0"/>
                <a:sym typeface="Sniglet"/>
              </a:defRPr>
            </a:lvl1pPr>
          </a:lstStyle>
          <a:p>
            <a:pPr lvl="0"/>
            <a:r>
              <a:rPr lang="en-US" dirty="0"/>
              <a:t>Thanks</a:t>
            </a:r>
          </a:p>
        </p:txBody>
      </p:sp>
      <p:grpSp>
        <p:nvGrpSpPr>
          <p:cNvPr id="35" name="Group 34" descr="QCC is facilitated and funded by First 5 California, the California Department of Education, and local county partners.">
            <a:extLst>
              <a:ext uri="{FF2B5EF4-FFF2-40B4-BE49-F238E27FC236}">
                <a16:creationId xmlns:a16="http://schemas.microsoft.com/office/drawing/2014/main" id="{8F7FEE01-1058-4443-A85B-E8E7A54CC9F6}"/>
              </a:ext>
            </a:extLst>
          </p:cNvPr>
          <p:cNvGrpSpPr/>
          <p:nvPr userDrawn="1"/>
        </p:nvGrpSpPr>
        <p:grpSpPr>
          <a:xfrm>
            <a:off x="2708166" y="6349254"/>
            <a:ext cx="4942018" cy="482393"/>
            <a:chOff x="93520" y="6341693"/>
            <a:chExt cx="4942018" cy="482393"/>
          </a:xfrm>
        </p:grpSpPr>
        <p:pic>
          <p:nvPicPr>
            <p:cNvPr id="36" name="Picture 2" descr="http://www.first5california.com/images/first-5-california-logo.png">
              <a:extLst>
                <a:ext uri="{FF2B5EF4-FFF2-40B4-BE49-F238E27FC236}">
                  <a16:creationId xmlns:a16="http://schemas.microsoft.com/office/drawing/2014/main" id="{B22C0066-CC16-654D-9B82-D8876CB188F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39850" y="6442883"/>
              <a:ext cx="1205773" cy="30322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B30FD973-E9A4-FC42-BFC1-4F49C4F87888}"/>
                </a:ext>
              </a:extLst>
            </p:cNvPr>
            <p:cNvGrpSpPr/>
            <p:nvPr userDrawn="1"/>
          </p:nvGrpSpPr>
          <p:grpSpPr>
            <a:xfrm>
              <a:off x="93520" y="6341693"/>
              <a:ext cx="4942018" cy="482393"/>
              <a:chOff x="93520" y="6341693"/>
              <a:chExt cx="4942018" cy="482393"/>
            </a:xfrm>
          </p:grpSpPr>
          <p:pic>
            <p:nvPicPr>
              <p:cNvPr id="38" name="Picture 37">
                <a:extLst>
                  <a:ext uri="{FF2B5EF4-FFF2-40B4-BE49-F238E27FC236}">
                    <a16:creationId xmlns:a16="http://schemas.microsoft.com/office/drawing/2014/main" id="{230C6C24-6D2E-154E-A22D-0AB1BBAC08E0}"/>
                  </a:ext>
                </a:extLst>
              </p:cNvPr>
              <p:cNvPicPr>
                <a:picLocks noChangeAspect="1"/>
              </p:cNvPicPr>
              <p:nvPr userDrawn="1"/>
            </p:nvPicPr>
            <p:blipFill>
              <a:blip r:embed="rId9">
                <a:clrChange>
                  <a:clrFrom>
                    <a:srgbClr val="FEFEFE"/>
                  </a:clrFrom>
                  <a:clrTo>
                    <a:srgbClr val="FEFEFE">
                      <a:alpha val="0"/>
                    </a:srgbClr>
                  </a:clrTo>
                </a:clrChange>
              </a:blip>
              <a:stretch>
                <a:fillRect/>
              </a:stretch>
            </p:blipFill>
            <p:spPr>
              <a:xfrm>
                <a:off x="2579047" y="6383202"/>
                <a:ext cx="1435118" cy="422581"/>
              </a:xfrm>
              <a:prstGeom prst="rect">
                <a:avLst/>
              </a:prstGeom>
            </p:spPr>
          </p:pic>
          <p:sp>
            <p:nvSpPr>
              <p:cNvPr id="39" name="TextBox 38">
                <a:extLst>
                  <a:ext uri="{FF2B5EF4-FFF2-40B4-BE49-F238E27FC236}">
                    <a16:creationId xmlns:a16="http://schemas.microsoft.com/office/drawing/2014/main" id="{20446D57-E11C-9A4F-8E72-DB564D34453B}"/>
                  </a:ext>
                </a:extLst>
              </p:cNvPr>
              <p:cNvSpPr txBox="1"/>
              <p:nvPr userDrawn="1"/>
            </p:nvSpPr>
            <p:spPr>
              <a:xfrm>
                <a:off x="93520" y="6341693"/>
                <a:ext cx="1381990" cy="461665"/>
              </a:xfrm>
              <a:prstGeom prst="rect">
                <a:avLst/>
              </a:prstGeom>
              <a:noFill/>
            </p:spPr>
            <p:txBody>
              <a:bodyPr wrap="square" rtlCol="0">
                <a:spAutoFit/>
              </a:bodyPr>
              <a:lstStyle/>
              <a:p>
                <a:pPr algn="ctr"/>
                <a:r>
                  <a:rPr lang="en-US" sz="1200" dirty="0">
                    <a:latin typeface="Alegreya Sans" pitchFamily="2" charset="0"/>
                  </a:rPr>
                  <a:t>Funded and Facilitated by:</a:t>
                </a:r>
              </a:p>
            </p:txBody>
          </p:sp>
          <p:sp>
            <p:nvSpPr>
              <p:cNvPr id="40" name="TextBox 39">
                <a:extLst>
                  <a:ext uri="{FF2B5EF4-FFF2-40B4-BE49-F238E27FC236}">
                    <a16:creationId xmlns:a16="http://schemas.microsoft.com/office/drawing/2014/main" id="{0D0B2D0F-3C55-934E-94DC-521E6E48E4FA}"/>
                  </a:ext>
                </a:extLst>
              </p:cNvPr>
              <p:cNvSpPr txBox="1"/>
              <p:nvPr userDrawn="1"/>
            </p:nvSpPr>
            <p:spPr>
              <a:xfrm>
                <a:off x="3961037" y="6362421"/>
                <a:ext cx="1074501" cy="461665"/>
              </a:xfrm>
              <a:prstGeom prst="rect">
                <a:avLst/>
              </a:prstGeom>
              <a:noFill/>
            </p:spPr>
            <p:txBody>
              <a:bodyPr wrap="square" rtlCol="0">
                <a:spAutoFit/>
              </a:bodyPr>
              <a:lstStyle/>
              <a:p>
                <a:pPr algn="ctr"/>
                <a:r>
                  <a:rPr lang="en-US" sz="1200" dirty="0">
                    <a:latin typeface="Alegreya Sans" pitchFamily="2" charset="0"/>
                  </a:rPr>
                  <a:t>&amp; Local County Partners</a:t>
                </a:r>
              </a:p>
            </p:txBody>
          </p:sp>
        </p:grpSp>
      </p:grpSp>
    </p:spTree>
    <p:extLst>
      <p:ext uri="{BB962C8B-B14F-4D97-AF65-F5344CB8AC3E}">
        <p14:creationId xmlns:p14="http://schemas.microsoft.com/office/powerpoint/2010/main" val="153535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Smiling Bo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5" name="Content Placeholder 4">
            <a:extLst>
              <a:ext uri="{FF2B5EF4-FFF2-40B4-BE49-F238E27FC236}">
                <a16:creationId xmlns:a16="http://schemas.microsoft.com/office/drawing/2014/main" id="{53280BFD-ADDA-E149-88A8-223BFFD2DBB9}"/>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28B39046-576D-DC49-91C3-C88E04729CF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99030439"/>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 Smiling Bo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Tree>
    <p:extLst>
      <p:ext uri="{BB962C8B-B14F-4D97-AF65-F5344CB8AC3E}">
        <p14:creationId xmlns:p14="http://schemas.microsoft.com/office/powerpoint/2010/main" val="941515512"/>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Thanks Slide">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CA9E99C6-6716-C74A-B8E7-BC0C72665954}"/>
              </a:ext>
            </a:extLst>
          </p:cNvPr>
          <p:cNvSpPr>
            <a:spLocks noGrp="1"/>
          </p:cNvSpPr>
          <p:nvPr>
            <p:ph sz="quarter" idx="11"/>
          </p:nvPr>
        </p:nvSpPr>
        <p:spPr>
          <a:xfrm>
            <a:off x="973282" y="1612566"/>
            <a:ext cx="7521286" cy="4075113"/>
          </a:xfrm>
        </p:spPr>
        <p:txBody>
          <a:bodyPr/>
          <a:lstStyle>
            <a:lvl1pPr marL="0" indent="0" algn="ctr">
              <a:buNone/>
              <a:defRPr/>
            </a:lvl1pPr>
            <a:lvl2pPr marL="401637" indent="0" algn="ctr">
              <a:spcBef>
                <a:spcPts val="1200"/>
              </a:spcBef>
              <a:buNone/>
              <a:defRPr sz="2800">
                <a:latin typeface="Alegreya Sans" pitchFamily="2" charset="0"/>
              </a:defRPr>
            </a:lvl2pPr>
            <a:lvl3pPr marL="690562" indent="0" algn="ctr">
              <a:buNone/>
              <a:defRPr/>
            </a:lvl3pPr>
            <a:lvl4pPr marL="1031875" indent="0" algn="ctr">
              <a:buNone/>
              <a:defRPr sz="2400" b="0" i="0">
                <a:latin typeface="Alegreya Sans Light" pitchFamily="2" charset="0"/>
              </a:defRPr>
            </a:lvl4pPr>
            <a:lvl5pPr marL="1257300" indent="0" algn="ctr">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8C9B817-281B-1045-822A-5550605B0AE6}"/>
              </a:ext>
            </a:extLst>
          </p:cNvPr>
          <p:cNvSpPr>
            <a:spLocks noGrp="1"/>
          </p:cNvSpPr>
          <p:nvPr>
            <p:ph type="sldNum" sz="quarter" idx="10"/>
          </p:nvPr>
        </p:nvSpPr>
        <p:spPr>
          <a:xfrm>
            <a:off x="8515350" y="315913"/>
            <a:ext cx="441614" cy="365125"/>
          </a:xfrm>
          <a:prstGeom prst="rect">
            <a:avLst/>
          </a:prstGeom>
        </p:spPr>
        <p:txBody>
          <a:bodyPr/>
          <a:lstStyle/>
          <a:p>
            <a:fld id="{1EEAF917-318C-0C42-AF01-8A69CF6EB217}" type="slidenum">
              <a:rPr lang="en-US" smtClean="0"/>
              <a:t>‹#›</a:t>
            </a:fld>
            <a:endParaRPr lang="en-US" dirty="0"/>
          </a:p>
        </p:txBody>
      </p:sp>
      <p:grpSp>
        <p:nvGrpSpPr>
          <p:cNvPr id="9" name="Group 8">
            <a:extLst>
              <a:ext uri="{FF2B5EF4-FFF2-40B4-BE49-F238E27FC236}">
                <a16:creationId xmlns:a16="http://schemas.microsoft.com/office/drawing/2014/main" id="{4D6EA113-F9B6-2D4E-8EC6-B75275ED314E}"/>
              </a:ext>
              <a:ext uri="{C183D7F6-B498-43B3-948B-1728B52AA6E4}">
                <adec:decorative xmlns:adec="http://schemas.microsoft.com/office/drawing/2017/decorative" val="1"/>
              </a:ext>
            </a:extLst>
          </p:cNvPr>
          <p:cNvGrpSpPr/>
          <p:nvPr userDrawn="1"/>
        </p:nvGrpSpPr>
        <p:grpSpPr>
          <a:xfrm>
            <a:off x="722342" y="3597197"/>
            <a:ext cx="8023167" cy="3260804"/>
            <a:chOff x="1956171" y="3353774"/>
            <a:chExt cx="8825484" cy="3586884"/>
          </a:xfrm>
        </p:grpSpPr>
        <p:pic>
          <p:nvPicPr>
            <p:cNvPr id="10" name="Picture 9">
              <a:extLst>
                <a:ext uri="{FF2B5EF4-FFF2-40B4-BE49-F238E27FC236}">
                  <a16:creationId xmlns:a16="http://schemas.microsoft.com/office/drawing/2014/main" id="{5BE73421-13CB-4445-AD60-E242F6E6B521}"/>
                </a:ext>
              </a:extLst>
            </p:cNvPr>
            <p:cNvPicPr>
              <a:picLocks noChangeAspect="1"/>
            </p:cNvPicPr>
            <p:nvPr/>
          </p:nvPicPr>
          <p:blipFill>
            <a:blip r:embed="rId2"/>
            <a:stretch>
              <a:fillRect/>
            </a:stretch>
          </p:blipFill>
          <p:spPr>
            <a:xfrm>
              <a:off x="1956171" y="5582891"/>
              <a:ext cx="8825484" cy="1357767"/>
            </a:xfrm>
            <a:prstGeom prst="rect">
              <a:avLst/>
            </a:prstGeom>
          </p:spPr>
        </p:pic>
        <p:pic>
          <p:nvPicPr>
            <p:cNvPr id="11" name="Picture 10">
              <a:extLst>
                <a:ext uri="{FF2B5EF4-FFF2-40B4-BE49-F238E27FC236}">
                  <a16:creationId xmlns:a16="http://schemas.microsoft.com/office/drawing/2014/main" id="{5E03309C-13B2-D242-B90C-635E00019697}"/>
                </a:ext>
              </a:extLst>
            </p:cNvPr>
            <p:cNvPicPr>
              <a:picLocks noChangeAspect="1"/>
            </p:cNvPicPr>
            <p:nvPr/>
          </p:nvPicPr>
          <p:blipFill>
            <a:blip r:embed="rId3"/>
            <a:stretch>
              <a:fillRect/>
            </a:stretch>
          </p:blipFill>
          <p:spPr>
            <a:xfrm>
              <a:off x="2814009" y="5291302"/>
              <a:ext cx="1342572" cy="1301887"/>
            </a:xfrm>
            <a:prstGeom prst="rect">
              <a:avLst/>
            </a:prstGeom>
          </p:spPr>
        </p:pic>
        <p:pic>
          <p:nvPicPr>
            <p:cNvPr id="12" name="Picture 11">
              <a:extLst>
                <a:ext uri="{FF2B5EF4-FFF2-40B4-BE49-F238E27FC236}">
                  <a16:creationId xmlns:a16="http://schemas.microsoft.com/office/drawing/2014/main" id="{72814456-4335-1941-AA5B-E9A6D7BA981C}"/>
                </a:ext>
              </a:extLst>
            </p:cNvPr>
            <p:cNvPicPr>
              <a:picLocks noChangeAspect="1"/>
            </p:cNvPicPr>
            <p:nvPr/>
          </p:nvPicPr>
          <p:blipFill>
            <a:blip r:embed="rId4"/>
            <a:stretch>
              <a:fillRect/>
            </a:stretch>
          </p:blipFill>
          <p:spPr>
            <a:xfrm>
              <a:off x="4240055" y="3866719"/>
              <a:ext cx="1490742" cy="2625003"/>
            </a:xfrm>
            <a:prstGeom prst="rect">
              <a:avLst/>
            </a:prstGeom>
          </p:spPr>
        </p:pic>
        <p:pic>
          <p:nvPicPr>
            <p:cNvPr id="13" name="Picture 12">
              <a:extLst>
                <a:ext uri="{FF2B5EF4-FFF2-40B4-BE49-F238E27FC236}">
                  <a16:creationId xmlns:a16="http://schemas.microsoft.com/office/drawing/2014/main" id="{C77E4E02-A106-0446-B083-10C641B5244B}"/>
                </a:ext>
              </a:extLst>
            </p:cNvPr>
            <p:cNvPicPr>
              <a:picLocks noChangeAspect="1"/>
            </p:cNvPicPr>
            <p:nvPr/>
          </p:nvPicPr>
          <p:blipFill>
            <a:blip r:embed="rId5"/>
            <a:stretch>
              <a:fillRect/>
            </a:stretch>
          </p:blipFill>
          <p:spPr>
            <a:xfrm>
              <a:off x="5387288" y="4389290"/>
              <a:ext cx="1919909" cy="2129899"/>
            </a:xfrm>
            <a:prstGeom prst="rect">
              <a:avLst/>
            </a:prstGeom>
          </p:spPr>
        </p:pic>
        <p:pic>
          <p:nvPicPr>
            <p:cNvPr id="14" name="Picture 13">
              <a:extLst>
                <a:ext uri="{FF2B5EF4-FFF2-40B4-BE49-F238E27FC236}">
                  <a16:creationId xmlns:a16="http://schemas.microsoft.com/office/drawing/2014/main" id="{175F9E83-E38F-1941-8020-EADBFDEDEFE4}"/>
                </a:ext>
              </a:extLst>
            </p:cNvPr>
            <p:cNvPicPr>
              <a:picLocks noChangeAspect="1"/>
            </p:cNvPicPr>
            <p:nvPr/>
          </p:nvPicPr>
          <p:blipFill>
            <a:blip r:embed="rId6"/>
            <a:stretch>
              <a:fillRect/>
            </a:stretch>
          </p:blipFill>
          <p:spPr>
            <a:xfrm>
              <a:off x="8164238" y="4393466"/>
              <a:ext cx="1811785" cy="2174141"/>
            </a:xfrm>
            <a:prstGeom prst="rect">
              <a:avLst/>
            </a:prstGeom>
          </p:spPr>
        </p:pic>
        <p:pic>
          <p:nvPicPr>
            <p:cNvPr id="15" name="Picture 14">
              <a:extLst>
                <a:ext uri="{FF2B5EF4-FFF2-40B4-BE49-F238E27FC236}">
                  <a16:creationId xmlns:a16="http://schemas.microsoft.com/office/drawing/2014/main" id="{C7040A54-EBC2-B444-A013-F437371672F6}"/>
                </a:ext>
              </a:extLst>
            </p:cNvPr>
            <p:cNvPicPr>
              <a:picLocks noChangeAspect="1"/>
            </p:cNvPicPr>
            <p:nvPr/>
          </p:nvPicPr>
          <p:blipFill>
            <a:blip r:embed="rId7"/>
            <a:stretch>
              <a:fillRect/>
            </a:stretch>
          </p:blipFill>
          <p:spPr>
            <a:xfrm>
              <a:off x="6613063" y="3353774"/>
              <a:ext cx="2116396" cy="2600142"/>
            </a:xfrm>
            <a:prstGeom prst="rect">
              <a:avLst/>
            </a:prstGeom>
          </p:spPr>
        </p:pic>
      </p:grpSp>
      <p:sp>
        <p:nvSpPr>
          <p:cNvPr id="21" name="Text Placeholder 20">
            <a:extLst>
              <a:ext uri="{FF2B5EF4-FFF2-40B4-BE49-F238E27FC236}">
                <a16:creationId xmlns:a16="http://schemas.microsoft.com/office/drawing/2014/main" id="{F4EDFE90-AAFB-AB47-A678-5D8BBF711AF4}"/>
              </a:ext>
            </a:extLst>
          </p:cNvPr>
          <p:cNvSpPr>
            <a:spLocks noGrp="1"/>
          </p:cNvSpPr>
          <p:nvPr>
            <p:ph type="body" sz="quarter" idx="12" hasCustomPrompt="1"/>
          </p:nvPr>
        </p:nvSpPr>
        <p:spPr>
          <a:xfrm>
            <a:off x="1627981" y="344488"/>
            <a:ext cx="6211888" cy="1032367"/>
          </a:xfrm>
        </p:spPr>
        <p:txBody>
          <a:bodyPr>
            <a:noAutofit/>
          </a:bodyPr>
          <a:lstStyle>
            <a:lvl1pPr marL="0" marR="0" indent="0" algn="ctr" rtl="0" eaLnBrk="1" hangingPunct="1">
              <a:lnSpc>
                <a:spcPct val="100000"/>
              </a:lnSpc>
              <a:spcBef>
                <a:spcPts val="0"/>
              </a:spcBef>
              <a:spcAft>
                <a:spcPts val="0"/>
              </a:spcAft>
              <a:buClr>
                <a:srgbClr val="3C78D8"/>
              </a:buClr>
              <a:buSzPts val="3000"/>
              <a:buFont typeface="Sniglet"/>
              <a:buNone/>
              <a:defRPr lang="en-US" sz="7200" b="1" i="0" u="none" strike="noStrike" cap="none" dirty="0">
                <a:solidFill>
                  <a:srgbClr val="30538E"/>
                </a:solidFill>
                <a:latin typeface="+mn-lt"/>
                <a:ea typeface="Archer" charset="0"/>
                <a:cs typeface="Archer" charset="0"/>
                <a:sym typeface="Sniglet"/>
              </a:defRPr>
            </a:lvl1pPr>
          </a:lstStyle>
          <a:p>
            <a:pPr lvl="0"/>
            <a:r>
              <a:rPr lang="en-US" dirty="0"/>
              <a:t>Thanks</a:t>
            </a:r>
          </a:p>
        </p:txBody>
      </p:sp>
    </p:spTree>
    <p:extLst>
      <p:ext uri="{BB962C8B-B14F-4D97-AF65-F5344CB8AC3E}">
        <p14:creationId xmlns:p14="http://schemas.microsoft.com/office/powerpoint/2010/main" val="311782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preserve="1" userDrawn="1">
  <p:cSld name="1_Title">
    <p:spTree>
      <p:nvGrpSpPr>
        <p:cNvPr id="1" name="Shape 8"/>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D97D2-7F63-7342-B599-DE3493538545}"/>
              </a:ext>
            </a:extLst>
          </p:cNvPr>
          <p:cNvSpPr>
            <a:spLocks noGrp="1"/>
          </p:cNvSpPr>
          <p:nvPr>
            <p:ph sz="quarter" idx="10" hasCustomPrompt="1"/>
          </p:nvPr>
        </p:nvSpPr>
        <p:spPr>
          <a:xfrm>
            <a:off x="349241" y="4700051"/>
            <a:ext cx="5164715" cy="1220145"/>
          </a:xfrm>
        </p:spPr>
        <p:txBody>
          <a:bodyPr/>
          <a:lstStyle>
            <a:lvl1pPr marL="0" indent="0">
              <a:buNone/>
              <a:defRPr sz="2700"/>
            </a:lvl1pPr>
            <a:lvl2pPr marL="401637" indent="0">
              <a:buNone/>
              <a:defRPr sz="2200">
                <a:latin typeface="+mn-lt"/>
              </a:defRPr>
            </a:lvl2pPr>
            <a:lvl3pPr>
              <a:defRPr sz="2000"/>
            </a:lvl3pPr>
            <a:lvl4pPr>
              <a:defRPr sz="2000"/>
            </a:lvl4pPr>
            <a:lvl5pPr>
              <a:defRPr sz="2000"/>
            </a:lvl5pPr>
          </a:lstStyle>
          <a:p>
            <a:pPr lvl="1"/>
            <a:r>
              <a:rPr lang="en-US" dirty="0"/>
              <a:t>[Location] [Date]</a:t>
            </a:r>
          </a:p>
          <a:p>
            <a:pPr lvl="1"/>
            <a:r>
              <a:rPr lang="en-US" dirty="0"/>
              <a:t>[Presenter name(s)]</a:t>
            </a:r>
          </a:p>
        </p:txBody>
      </p:sp>
      <p:pic>
        <p:nvPicPr>
          <p:cNvPr id="8" name="Picture 7">
            <a:extLst>
              <a:ext uri="{FF2B5EF4-FFF2-40B4-BE49-F238E27FC236}">
                <a16:creationId xmlns:a16="http://schemas.microsoft.com/office/drawing/2014/main" id="{CB707154-B1E1-9843-A702-5D5A1C8FBE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81877" y="3794937"/>
            <a:ext cx="3862123" cy="3063063"/>
          </a:xfrm>
          <a:prstGeom prst="rect">
            <a:avLst/>
          </a:prstGeom>
        </p:spPr>
      </p:pic>
      <p:sp>
        <p:nvSpPr>
          <p:cNvPr id="6" name="Slide Number Placeholder 5">
            <a:extLst>
              <a:ext uri="{FF2B5EF4-FFF2-40B4-BE49-F238E27FC236}">
                <a16:creationId xmlns:a16="http://schemas.microsoft.com/office/drawing/2014/main" id="{6C288450-5889-4B43-A13F-CF9BA74356DA}"/>
              </a:ext>
            </a:extLst>
          </p:cNvPr>
          <p:cNvSpPr>
            <a:spLocks noGrp="1"/>
          </p:cNvSpPr>
          <p:nvPr>
            <p:ph type="sldNum" sz="quarter" idx="11"/>
          </p:nvPr>
        </p:nvSpPr>
        <p:spPr>
          <a:xfrm>
            <a:off x="8515350" y="111414"/>
            <a:ext cx="441614" cy="365125"/>
          </a:xfrm>
          <a:prstGeom prst="rect">
            <a:avLst/>
          </a:prstGeom>
        </p:spPr>
        <p:txBody>
          <a:bodyPr/>
          <a:lstStyle/>
          <a:p>
            <a:fld id="{1EEAF917-318C-0C42-AF01-8A69CF6EB217}" type="slidenum">
              <a:rPr lang="en-US" smtClean="0"/>
              <a:t>‹#›</a:t>
            </a:fld>
            <a:endParaRPr lang="en-US" dirty="0"/>
          </a:p>
        </p:txBody>
      </p:sp>
      <p:sp>
        <p:nvSpPr>
          <p:cNvPr id="7" name="Title 6">
            <a:extLst>
              <a:ext uri="{FF2B5EF4-FFF2-40B4-BE49-F238E27FC236}">
                <a16:creationId xmlns:a16="http://schemas.microsoft.com/office/drawing/2014/main" id="{9E6DC0C0-69C7-5F47-B3BA-F3155165E63E}"/>
              </a:ext>
            </a:extLst>
          </p:cNvPr>
          <p:cNvSpPr>
            <a:spLocks noGrp="1"/>
          </p:cNvSpPr>
          <p:nvPr>
            <p:ph type="title" hasCustomPrompt="1"/>
          </p:nvPr>
        </p:nvSpPr>
        <p:spPr>
          <a:xfrm>
            <a:off x="349240" y="2358888"/>
            <a:ext cx="8324761" cy="1053640"/>
          </a:xfrm>
        </p:spPr>
        <p:txBody>
          <a:bodyPr/>
          <a:lstStyle/>
          <a:p>
            <a:r>
              <a:rPr lang="en-US" dirty="0"/>
              <a:t>Presentation Title</a:t>
            </a:r>
          </a:p>
        </p:txBody>
      </p:sp>
      <p:sp>
        <p:nvSpPr>
          <p:cNvPr id="9" name="Picture Placeholder 11" descr="Local Agency Logo 1">
            <a:extLst>
              <a:ext uri="{FF2B5EF4-FFF2-40B4-BE49-F238E27FC236}">
                <a16:creationId xmlns:a16="http://schemas.microsoft.com/office/drawing/2014/main" id="{1DA354D2-49A4-5F4E-AACF-CD73CB6A871A}"/>
              </a:ext>
            </a:extLst>
          </p:cNvPr>
          <p:cNvSpPr>
            <a:spLocks noGrp="1"/>
          </p:cNvSpPr>
          <p:nvPr>
            <p:ph type="pic" sz="quarter" idx="12" hasCustomPrompt="1"/>
          </p:nvPr>
        </p:nvSpPr>
        <p:spPr>
          <a:xfrm>
            <a:off x="2322514" y="384470"/>
            <a:ext cx="1936174" cy="1161541"/>
          </a:xfrm>
        </p:spPr>
        <p:txBody>
          <a:bodyPr>
            <a:normAutofit/>
          </a:bodyPr>
          <a:lstStyle>
            <a:lvl1pPr marL="0" indent="0">
              <a:buNone/>
              <a:defRPr sz="1200"/>
            </a:lvl1pPr>
          </a:lstStyle>
          <a:p>
            <a:r>
              <a:rPr lang="en-US" dirty="0"/>
              <a:t>[insert local agency logo 1 here]</a:t>
            </a:r>
          </a:p>
        </p:txBody>
      </p:sp>
      <p:sp>
        <p:nvSpPr>
          <p:cNvPr id="14" name="Picture Placeholder 11" descr="Local Agency Logo 1">
            <a:extLst>
              <a:ext uri="{FF2B5EF4-FFF2-40B4-BE49-F238E27FC236}">
                <a16:creationId xmlns:a16="http://schemas.microsoft.com/office/drawing/2014/main" id="{AB6C15E1-ABBA-FC45-9DB7-C978F0AEAED2}"/>
              </a:ext>
            </a:extLst>
          </p:cNvPr>
          <p:cNvSpPr>
            <a:spLocks noGrp="1"/>
          </p:cNvSpPr>
          <p:nvPr>
            <p:ph type="pic" sz="quarter" idx="13" hasCustomPrompt="1"/>
          </p:nvPr>
        </p:nvSpPr>
        <p:spPr>
          <a:xfrm>
            <a:off x="4517589" y="381470"/>
            <a:ext cx="1936174" cy="1161541"/>
          </a:xfrm>
        </p:spPr>
        <p:txBody>
          <a:bodyPr>
            <a:normAutofit/>
          </a:bodyPr>
          <a:lstStyle>
            <a:lvl1pPr marL="0" indent="0">
              <a:buNone/>
              <a:defRPr sz="1200"/>
            </a:lvl1pPr>
          </a:lstStyle>
          <a:p>
            <a:r>
              <a:rPr lang="en-US" dirty="0"/>
              <a:t>[insert local agency logo 2 here]</a:t>
            </a:r>
          </a:p>
        </p:txBody>
      </p:sp>
    </p:spTree>
    <p:extLst>
      <p:ext uri="{BB962C8B-B14F-4D97-AF65-F5344CB8AC3E}">
        <p14:creationId xmlns:p14="http://schemas.microsoft.com/office/powerpoint/2010/main" val="396314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preserve="1" userDrawn="1">
  <p:cSld name="1_Title">
    <p:spTree>
      <p:nvGrpSpPr>
        <p:cNvPr id="1" name="Shape 8"/>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D97D2-7F63-7342-B599-DE3493538545}"/>
              </a:ext>
            </a:extLst>
          </p:cNvPr>
          <p:cNvSpPr>
            <a:spLocks noGrp="1"/>
          </p:cNvSpPr>
          <p:nvPr>
            <p:ph sz="quarter" idx="10" hasCustomPrompt="1"/>
          </p:nvPr>
        </p:nvSpPr>
        <p:spPr>
          <a:xfrm>
            <a:off x="349241" y="4700051"/>
            <a:ext cx="5164715" cy="1220145"/>
          </a:xfrm>
        </p:spPr>
        <p:txBody>
          <a:bodyPr/>
          <a:lstStyle>
            <a:lvl1pPr marL="0" indent="0">
              <a:buNone/>
              <a:defRPr sz="2700"/>
            </a:lvl1pPr>
            <a:lvl2pPr marL="401637" indent="0">
              <a:buNone/>
              <a:defRPr sz="2200">
                <a:latin typeface="+mn-lt"/>
              </a:defRPr>
            </a:lvl2pPr>
            <a:lvl3pPr>
              <a:defRPr sz="2000"/>
            </a:lvl3pPr>
            <a:lvl4pPr>
              <a:defRPr sz="2000"/>
            </a:lvl4pPr>
            <a:lvl5pPr>
              <a:defRPr sz="2000"/>
            </a:lvl5pPr>
          </a:lstStyle>
          <a:p>
            <a:pPr lvl="1"/>
            <a:r>
              <a:rPr lang="en-US" dirty="0"/>
              <a:t>[Location] [Date]</a:t>
            </a:r>
          </a:p>
          <a:p>
            <a:pPr lvl="1"/>
            <a:r>
              <a:rPr lang="en-US" dirty="0"/>
              <a:t>[Presenter name(s)]</a:t>
            </a:r>
          </a:p>
        </p:txBody>
      </p:sp>
      <p:pic>
        <p:nvPicPr>
          <p:cNvPr id="8" name="Picture 7">
            <a:extLst>
              <a:ext uri="{FF2B5EF4-FFF2-40B4-BE49-F238E27FC236}">
                <a16:creationId xmlns:a16="http://schemas.microsoft.com/office/drawing/2014/main" id="{CB707154-B1E1-9843-A702-5D5A1C8FBE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81877" y="3794937"/>
            <a:ext cx="3862123" cy="3063063"/>
          </a:xfrm>
          <a:prstGeom prst="rect">
            <a:avLst/>
          </a:prstGeom>
        </p:spPr>
      </p:pic>
      <p:sp>
        <p:nvSpPr>
          <p:cNvPr id="6" name="Slide Number Placeholder 5">
            <a:extLst>
              <a:ext uri="{FF2B5EF4-FFF2-40B4-BE49-F238E27FC236}">
                <a16:creationId xmlns:a16="http://schemas.microsoft.com/office/drawing/2014/main" id="{6C288450-5889-4B43-A13F-CF9BA74356DA}"/>
              </a:ext>
            </a:extLst>
          </p:cNvPr>
          <p:cNvSpPr>
            <a:spLocks noGrp="1"/>
          </p:cNvSpPr>
          <p:nvPr>
            <p:ph type="sldNum" sz="quarter" idx="11"/>
          </p:nvPr>
        </p:nvSpPr>
        <p:spPr>
          <a:xfrm>
            <a:off x="8515350" y="111414"/>
            <a:ext cx="441614" cy="365125"/>
          </a:xfrm>
          <a:prstGeom prst="rect">
            <a:avLst/>
          </a:prstGeom>
        </p:spPr>
        <p:txBody>
          <a:bodyPr/>
          <a:lstStyle/>
          <a:p>
            <a:fld id="{1EEAF917-318C-0C42-AF01-8A69CF6EB217}" type="slidenum">
              <a:rPr lang="en-US" smtClean="0"/>
              <a:t>‹#›</a:t>
            </a:fld>
            <a:endParaRPr lang="en-US" dirty="0"/>
          </a:p>
        </p:txBody>
      </p:sp>
      <p:pic>
        <p:nvPicPr>
          <p:cNvPr id="11" name="Picture 10" descr="QCC is facilitated and funded by First 5 California, the California Department of Education, and local county partners.">
            <a:extLst>
              <a:ext uri="{FF2B5EF4-FFF2-40B4-BE49-F238E27FC236}">
                <a16:creationId xmlns:a16="http://schemas.microsoft.com/office/drawing/2014/main" id="{1F00CC46-FF62-9A49-99D0-03286A15F261}"/>
              </a:ext>
            </a:extLst>
          </p:cNvPr>
          <p:cNvPicPr>
            <a:picLocks noChangeAspect="1"/>
          </p:cNvPicPr>
          <p:nvPr userDrawn="1"/>
        </p:nvPicPr>
        <p:blipFill rotWithShape="1">
          <a:blip r:embed="rId3"/>
          <a:srcRect b="29117"/>
          <a:stretch/>
        </p:blipFill>
        <p:spPr>
          <a:xfrm>
            <a:off x="0" y="6390409"/>
            <a:ext cx="4602598" cy="319149"/>
          </a:xfrm>
          <a:prstGeom prst="rect">
            <a:avLst/>
          </a:prstGeom>
        </p:spPr>
      </p:pic>
      <p:sp>
        <p:nvSpPr>
          <p:cNvPr id="7" name="Title 6">
            <a:extLst>
              <a:ext uri="{FF2B5EF4-FFF2-40B4-BE49-F238E27FC236}">
                <a16:creationId xmlns:a16="http://schemas.microsoft.com/office/drawing/2014/main" id="{9E6DC0C0-69C7-5F47-B3BA-F3155165E63E}"/>
              </a:ext>
            </a:extLst>
          </p:cNvPr>
          <p:cNvSpPr>
            <a:spLocks noGrp="1"/>
          </p:cNvSpPr>
          <p:nvPr>
            <p:ph type="title" hasCustomPrompt="1"/>
          </p:nvPr>
        </p:nvSpPr>
        <p:spPr>
          <a:xfrm>
            <a:off x="349240" y="2358888"/>
            <a:ext cx="8324761" cy="1053640"/>
          </a:xfrm>
        </p:spPr>
        <p:txBody>
          <a:bodyPr/>
          <a:lstStyle/>
          <a:p>
            <a:r>
              <a:rPr lang="en-US" dirty="0"/>
              <a:t>Presentation Title</a:t>
            </a:r>
          </a:p>
        </p:txBody>
      </p:sp>
      <p:sp>
        <p:nvSpPr>
          <p:cNvPr id="10" name="TextBox 9">
            <a:extLst>
              <a:ext uri="{FF2B5EF4-FFF2-40B4-BE49-F238E27FC236}">
                <a16:creationId xmlns:a16="http://schemas.microsoft.com/office/drawing/2014/main" id="{44749A83-F741-824D-93CC-08E368BB5348}"/>
              </a:ext>
              <a:ext uri="{C183D7F6-B498-43B3-948B-1728B52AA6E4}">
                <adec:decorative xmlns:adec="http://schemas.microsoft.com/office/drawing/2017/decorative" val="1"/>
              </a:ext>
            </a:extLst>
          </p:cNvPr>
          <p:cNvSpPr txBox="1"/>
          <p:nvPr userDrawn="1"/>
        </p:nvSpPr>
        <p:spPr>
          <a:xfrm>
            <a:off x="4476307" y="6340226"/>
            <a:ext cx="639713" cy="369332"/>
          </a:xfrm>
          <a:prstGeom prst="rect">
            <a:avLst/>
          </a:prstGeom>
          <a:noFill/>
        </p:spPr>
        <p:txBody>
          <a:bodyPr wrap="square" rtlCol="0">
            <a:spAutoFit/>
          </a:bodyPr>
          <a:lstStyle/>
          <a:p>
            <a:pPr algn="ctr"/>
            <a:r>
              <a:rPr lang="en-US" sz="600" dirty="0">
                <a:latin typeface="+mn-lt"/>
              </a:rPr>
              <a:t>And Local County Partners</a:t>
            </a:r>
          </a:p>
        </p:txBody>
      </p:sp>
      <p:sp>
        <p:nvSpPr>
          <p:cNvPr id="9" name="Picture Placeholder 11" descr="Local Agency Logo 1">
            <a:extLst>
              <a:ext uri="{FF2B5EF4-FFF2-40B4-BE49-F238E27FC236}">
                <a16:creationId xmlns:a16="http://schemas.microsoft.com/office/drawing/2014/main" id="{1DA354D2-49A4-5F4E-AACF-CD73CB6A871A}"/>
              </a:ext>
            </a:extLst>
          </p:cNvPr>
          <p:cNvSpPr>
            <a:spLocks noGrp="1"/>
          </p:cNvSpPr>
          <p:nvPr>
            <p:ph type="pic" sz="quarter" idx="12" hasCustomPrompt="1"/>
          </p:nvPr>
        </p:nvSpPr>
        <p:spPr>
          <a:xfrm>
            <a:off x="349240" y="379970"/>
            <a:ext cx="1936174" cy="1161541"/>
          </a:xfrm>
        </p:spPr>
        <p:txBody>
          <a:bodyPr>
            <a:normAutofit/>
          </a:bodyPr>
          <a:lstStyle>
            <a:lvl1pPr marL="0" indent="0">
              <a:buNone/>
              <a:defRPr sz="1200"/>
            </a:lvl1pPr>
          </a:lstStyle>
          <a:p>
            <a:r>
              <a:rPr lang="en-US" dirty="0"/>
              <a:t>[Insert your agency logo here]</a:t>
            </a:r>
          </a:p>
        </p:txBody>
      </p:sp>
      <p:sp>
        <p:nvSpPr>
          <p:cNvPr id="14" name="Picture Placeholder 11" descr="Local Agency Logo 1">
            <a:extLst>
              <a:ext uri="{FF2B5EF4-FFF2-40B4-BE49-F238E27FC236}">
                <a16:creationId xmlns:a16="http://schemas.microsoft.com/office/drawing/2014/main" id="{AB6C15E1-ABBA-FC45-9DB7-C978F0AEAED2}"/>
              </a:ext>
            </a:extLst>
          </p:cNvPr>
          <p:cNvSpPr>
            <a:spLocks noGrp="1"/>
          </p:cNvSpPr>
          <p:nvPr>
            <p:ph type="pic" sz="quarter" idx="13" hasCustomPrompt="1"/>
          </p:nvPr>
        </p:nvSpPr>
        <p:spPr>
          <a:xfrm>
            <a:off x="2544315" y="376970"/>
            <a:ext cx="1936174" cy="1161541"/>
          </a:xfrm>
        </p:spPr>
        <p:txBody>
          <a:bodyPr>
            <a:normAutofit/>
          </a:bodyPr>
          <a:lstStyle>
            <a:lvl1pPr marL="0" indent="0">
              <a:buNone/>
              <a:defRPr sz="1200"/>
            </a:lvl1pPr>
          </a:lstStyle>
          <a:p>
            <a:r>
              <a:rPr lang="en-US" dirty="0"/>
              <a:t>[Insert secondary logos and/or QCC logo here]</a:t>
            </a:r>
          </a:p>
        </p:txBody>
      </p:sp>
    </p:spTree>
    <p:extLst>
      <p:ext uri="{BB962C8B-B14F-4D97-AF65-F5344CB8AC3E}">
        <p14:creationId xmlns:p14="http://schemas.microsoft.com/office/powerpoint/2010/main" val="291246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ubtitle" preserve="1" userDrawn="1">
  <p:cSld name="Section Title">
    <p:spTree>
      <p:nvGrpSpPr>
        <p:cNvPr id="1" name="Shape 1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2209-9DD3-5241-81D6-A37606D08836}"/>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9" name="Content Placeholder 8">
            <a:extLst>
              <a:ext uri="{FF2B5EF4-FFF2-40B4-BE49-F238E27FC236}">
                <a16:creationId xmlns:a16="http://schemas.microsoft.com/office/drawing/2014/main" id="{0949C6EC-78A9-BC4E-8634-0659BEBE50C4}"/>
              </a:ext>
            </a:extLst>
          </p:cNvPr>
          <p:cNvSpPr>
            <a:spLocks noGrp="1"/>
          </p:cNvSpPr>
          <p:nvPr>
            <p:ph sz="quarter" idx="11" hasCustomPrompt="1"/>
          </p:nvPr>
        </p:nvSpPr>
        <p:spPr>
          <a:xfrm>
            <a:off x="685387" y="1914535"/>
            <a:ext cx="6702549" cy="1107996"/>
          </a:xfrm>
        </p:spPr>
        <p:txBody>
          <a:bodyPr wrap="square">
            <a:spAutoFit/>
          </a:bodyPr>
          <a:lstStyle>
            <a:lvl1pPr marR="0" algn="l" rtl="0">
              <a:lnSpc>
                <a:spcPct val="100000"/>
              </a:lnSpc>
              <a:spcBef>
                <a:spcPts val="0"/>
              </a:spcBef>
              <a:spcAft>
                <a:spcPts val="0"/>
              </a:spcAft>
              <a:buClr>
                <a:srgbClr val="3C78D8"/>
              </a:buClr>
              <a:buSzPts val="5200"/>
              <a:buFont typeface="Sniglet"/>
              <a:buNone/>
              <a:defRPr lang="en-US" sz="6600" b="1" i="0" u="none" strike="noStrike" cap="none" dirty="0" smtClean="0">
                <a:solidFill>
                  <a:srgbClr val="30538E"/>
                </a:solidFill>
                <a:latin typeface="+mn-lt"/>
                <a:ea typeface="Alegreya Sans" charset="0"/>
                <a:cs typeface="Alegreya Sans" charset="0"/>
                <a:sym typeface="Sniglet"/>
              </a:defRPr>
            </a:lvl1pPr>
          </a:lstStyle>
          <a:p>
            <a:pPr lvl="0"/>
            <a:r>
              <a:rPr lang="en-US" dirty="0"/>
              <a:t>Section Title</a:t>
            </a:r>
          </a:p>
        </p:txBody>
      </p:sp>
      <p:sp>
        <p:nvSpPr>
          <p:cNvPr id="11" name="Text Placeholder 10">
            <a:extLst>
              <a:ext uri="{FF2B5EF4-FFF2-40B4-BE49-F238E27FC236}">
                <a16:creationId xmlns:a16="http://schemas.microsoft.com/office/drawing/2014/main" id="{50040F52-2E69-7E46-982B-1B8364D4766F}"/>
              </a:ext>
            </a:extLst>
          </p:cNvPr>
          <p:cNvSpPr>
            <a:spLocks noGrp="1"/>
          </p:cNvSpPr>
          <p:nvPr>
            <p:ph type="body" sz="quarter" idx="12" hasCustomPrompt="1"/>
          </p:nvPr>
        </p:nvSpPr>
        <p:spPr>
          <a:xfrm>
            <a:off x="685387" y="3493592"/>
            <a:ext cx="5156200" cy="2098675"/>
          </a:xfrm>
        </p:spPr>
        <p:txBody>
          <a:bodyPr/>
          <a:lstStyle>
            <a:lvl1pPr marL="0" marR="0" indent="0" algn="l" rtl="0">
              <a:lnSpc>
                <a:spcPct val="100000"/>
              </a:lnSpc>
              <a:spcBef>
                <a:spcPts val="0"/>
              </a:spcBef>
              <a:spcAft>
                <a:spcPts val="0"/>
              </a:spcAft>
              <a:buClr>
                <a:srgbClr val="474F67"/>
              </a:buClr>
              <a:buSzPts val="1800"/>
              <a:buFont typeface="ABeeZee"/>
              <a:buNone/>
              <a:defRPr lang="en-US" sz="2400" b="0" i="0" u="none" strike="noStrike" cap="none" smtClean="0">
                <a:solidFill>
                  <a:srgbClr val="3F2E27"/>
                </a:solidFill>
                <a:latin typeface="+mn-lt"/>
                <a:ea typeface="Alegreya Sans" charset="0"/>
                <a:cs typeface="Alegreya Sans" charset="0"/>
                <a:sym typeface="ABeeZee"/>
              </a:defRPr>
            </a:lvl1pPr>
          </a:lstStyle>
          <a:p>
            <a:r>
              <a:rPr lang="en-US" dirty="0"/>
              <a:t>Here’s the first section of the presentation! Click to add some context here, or introduce the presenter for the next section in this space.</a:t>
            </a:r>
          </a:p>
        </p:txBody>
      </p:sp>
      <p:pic>
        <p:nvPicPr>
          <p:cNvPr id="8" name="Picture 7">
            <a:extLst>
              <a:ext uri="{FF2B5EF4-FFF2-40B4-BE49-F238E27FC236}">
                <a16:creationId xmlns:a16="http://schemas.microsoft.com/office/drawing/2014/main" id="{03636075-A73A-8346-A864-B222259B963E}"/>
              </a:ext>
              <a:ext uri="{C183D7F6-B498-43B3-948B-1728B52AA6E4}">
                <adec:decorative xmlns:adec="http://schemas.microsoft.com/office/drawing/2017/decorative" val="1"/>
              </a:ext>
            </a:extLst>
          </p:cNvPr>
          <p:cNvPicPr/>
          <p:nvPr userDrawn="1"/>
        </p:nvPicPr>
        <p:blipFill rotWithShape="1">
          <a:blip r:embed="rId2"/>
          <a:srcRect l="-8274" t="-6498" r="-6502" b="-6394"/>
          <a:stretch/>
        </p:blipFill>
        <p:spPr>
          <a:xfrm>
            <a:off x="6526976" y="4021282"/>
            <a:ext cx="2429988" cy="2566554"/>
          </a:xfrm>
          <a:prstGeom prst="rect">
            <a:avLst/>
          </a:prstGeom>
        </p:spPr>
      </p:pic>
    </p:spTree>
    <p:extLst>
      <p:ext uri="{BB962C8B-B14F-4D97-AF65-F5344CB8AC3E}">
        <p14:creationId xmlns:p14="http://schemas.microsoft.com/office/powerpoint/2010/main" val="352765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ubtitle" preserve="1" userDrawn="1">
  <p:cSld name="Section Title">
    <p:spTree>
      <p:nvGrpSpPr>
        <p:cNvPr id="1" name="Shape 1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2209-9DD3-5241-81D6-A37606D08836}"/>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9" name="Content Placeholder 8">
            <a:extLst>
              <a:ext uri="{FF2B5EF4-FFF2-40B4-BE49-F238E27FC236}">
                <a16:creationId xmlns:a16="http://schemas.microsoft.com/office/drawing/2014/main" id="{0949C6EC-78A9-BC4E-8634-0659BEBE50C4}"/>
              </a:ext>
            </a:extLst>
          </p:cNvPr>
          <p:cNvSpPr>
            <a:spLocks noGrp="1"/>
          </p:cNvSpPr>
          <p:nvPr>
            <p:ph sz="quarter" idx="11" hasCustomPrompt="1"/>
          </p:nvPr>
        </p:nvSpPr>
        <p:spPr>
          <a:xfrm>
            <a:off x="685387" y="1914535"/>
            <a:ext cx="6702549" cy="1107996"/>
          </a:xfrm>
        </p:spPr>
        <p:txBody>
          <a:bodyPr wrap="square">
            <a:spAutoFit/>
          </a:bodyPr>
          <a:lstStyle>
            <a:lvl1pPr marR="0" algn="l" rtl="0">
              <a:lnSpc>
                <a:spcPct val="100000"/>
              </a:lnSpc>
              <a:spcBef>
                <a:spcPts val="0"/>
              </a:spcBef>
              <a:spcAft>
                <a:spcPts val="0"/>
              </a:spcAft>
              <a:buClr>
                <a:srgbClr val="3C78D8"/>
              </a:buClr>
              <a:buSzPts val="5200"/>
              <a:buFont typeface="Sniglet"/>
              <a:buNone/>
              <a:defRPr lang="en-US" sz="6600" b="1" i="0" u="none" strike="noStrike" cap="none" dirty="0" smtClean="0">
                <a:solidFill>
                  <a:srgbClr val="30538E"/>
                </a:solidFill>
                <a:latin typeface="+mn-lt"/>
                <a:ea typeface="Alegreya Sans" charset="0"/>
                <a:cs typeface="Alegreya Sans" charset="0"/>
                <a:sym typeface="Sniglet"/>
              </a:defRPr>
            </a:lvl1pPr>
          </a:lstStyle>
          <a:p>
            <a:pPr lvl="0"/>
            <a:r>
              <a:rPr lang="en-US" dirty="0"/>
              <a:t>Section Title</a:t>
            </a:r>
          </a:p>
        </p:txBody>
      </p:sp>
      <p:sp>
        <p:nvSpPr>
          <p:cNvPr id="11" name="Text Placeholder 10">
            <a:extLst>
              <a:ext uri="{FF2B5EF4-FFF2-40B4-BE49-F238E27FC236}">
                <a16:creationId xmlns:a16="http://schemas.microsoft.com/office/drawing/2014/main" id="{50040F52-2E69-7E46-982B-1B8364D4766F}"/>
              </a:ext>
            </a:extLst>
          </p:cNvPr>
          <p:cNvSpPr>
            <a:spLocks noGrp="1"/>
          </p:cNvSpPr>
          <p:nvPr>
            <p:ph type="body" sz="quarter" idx="12" hasCustomPrompt="1"/>
          </p:nvPr>
        </p:nvSpPr>
        <p:spPr>
          <a:xfrm>
            <a:off x="685387" y="3452030"/>
            <a:ext cx="5156200" cy="2098675"/>
          </a:xfrm>
        </p:spPr>
        <p:txBody>
          <a:bodyPr/>
          <a:lstStyle>
            <a:lvl1pPr marL="0" marR="0" indent="0" algn="l" rtl="0">
              <a:lnSpc>
                <a:spcPct val="100000"/>
              </a:lnSpc>
              <a:spcBef>
                <a:spcPts val="0"/>
              </a:spcBef>
              <a:spcAft>
                <a:spcPts val="0"/>
              </a:spcAft>
              <a:buClr>
                <a:srgbClr val="474F67"/>
              </a:buClr>
              <a:buSzPts val="1800"/>
              <a:buFont typeface="ABeeZee"/>
              <a:buNone/>
              <a:defRPr lang="en-US" sz="2400" b="0" i="0" u="none" strike="noStrike" cap="none" smtClean="0">
                <a:solidFill>
                  <a:srgbClr val="3F2E27"/>
                </a:solidFill>
                <a:latin typeface="+mn-lt"/>
                <a:ea typeface="Alegreya Sans" charset="0"/>
                <a:cs typeface="Alegreya Sans" charset="0"/>
                <a:sym typeface="ABeeZee"/>
              </a:defRPr>
            </a:lvl1pPr>
          </a:lstStyle>
          <a:p>
            <a:r>
              <a:rPr lang="en-US" dirty="0"/>
              <a:t>Here’s the first section of the presentation! Click to add some context here, or introduce the presenter for the next section in this space.</a:t>
            </a:r>
          </a:p>
        </p:txBody>
      </p:sp>
      <p:pic>
        <p:nvPicPr>
          <p:cNvPr id="6" name="Picture 5">
            <a:extLst>
              <a:ext uri="{FF2B5EF4-FFF2-40B4-BE49-F238E27FC236}">
                <a16:creationId xmlns:a16="http://schemas.microsoft.com/office/drawing/2014/main" id="{99919A4F-16C5-0741-85C0-8595EC86EB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33778" y="4297482"/>
            <a:ext cx="1833471" cy="2710347"/>
          </a:xfrm>
          <a:prstGeom prst="rect">
            <a:avLst/>
          </a:prstGeom>
        </p:spPr>
      </p:pic>
    </p:spTree>
    <p:extLst>
      <p:ext uri="{BB962C8B-B14F-4D97-AF65-F5344CB8AC3E}">
        <p14:creationId xmlns:p14="http://schemas.microsoft.com/office/powerpoint/2010/main" val="387163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Smiling Bo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9B947F-A9DF-AF49-ACC4-5672459BF532}"/>
              </a:ext>
            </a:extLst>
          </p:cNvPr>
          <p:cNvSpPr>
            <a:spLocks noGrp="1"/>
          </p:cNvSpPr>
          <p:nvPr>
            <p:ph type="sldNum" sz="quarter" idx="10"/>
          </p:nvPr>
        </p:nvSpPr>
        <p:spPr>
          <a:xfrm>
            <a:off x="4351193" y="6492875"/>
            <a:ext cx="441614" cy="365125"/>
          </a:xfrm>
          <a:prstGeom prst="rect">
            <a:avLst/>
          </a:prstGeom>
        </p:spPr>
        <p:txBody>
          <a:bodyPr/>
          <a:lstStyle/>
          <a:p>
            <a:fld id="{1EEAF917-318C-0C42-AF01-8A69CF6EB217}" type="slidenum">
              <a:rPr lang="en-US" smtClean="0"/>
              <a:t>‹#›</a:t>
            </a:fld>
            <a:endParaRPr lang="en-US" dirty="0"/>
          </a:p>
        </p:txBody>
      </p:sp>
      <p:sp>
        <p:nvSpPr>
          <p:cNvPr id="5" name="Content Placeholder 4">
            <a:extLst>
              <a:ext uri="{FF2B5EF4-FFF2-40B4-BE49-F238E27FC236}">
                <a16:creationId xmlns:a16="http://schemas.microsoft.com/office/drawing/2014/main" id="{53280BFD-ADDA-E149-88A8-223BFFD2DBB9}"/>
              </a:ext>
            </a:extLst>
          </p:cNvPr>
          <p:cNvSpPr>
            <a:spLocks noGrp="1"/>
          </p:cNvSpPr>
          <p:nvPr>
            <p:ph sz="quarter" idx="11" hasCustomPrompt="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A5DD2C5-91F2-EC4A-B5AC-655CACF76A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623943" y="4272920"/>
            <a:ext cx="1515632" cy="2698564"/>
          </a:xfrm>
          <a:prstGeom prst="rect">
            <a:avLst/>
          </a:prstGeom>
        </p:spPr>
      </p:pic>
      <p:sp>
        <p:nvSpPr>
          <p:cNvPr id="4" name="Title 3">
            <a:extLst>
              <a:ext uri="{FF2B5EF4-FFF2-40B4-BE49-F238E27FC236}">
                <a16:creationId xmlns:a16="http://schemas.microsoft.com/office/drawing/2014/main" id="{28B39046-576D-DC49-91C3-C88E04729CF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3373478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Art Bo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103401-BBAC-624B-9C87-049A65C154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273" t="-6499" r="-6502" b="-6393"/>
          <a:stretch>
            <a:fillRect/>
          </a:stretch>
        </p:blipFill>
        <p:spPr bwMode="auto">
          <a:xfrm>
            <a:off x="6623050" y="4291013"/>
            <a:ext cx="24288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3280BFD-ADDA-E149-88A8-223BFFD2DBB9}"/>
              </a:ext>
            </a:extLst>
          </p:cNvPr>
          <p:cNvSpPr>
            <a:spLocks noGrp="1"/>
          </p:cNvSpPr>
          <p:nvPr>
            <p:ph sz="quarter" idx="1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28B39046-576D-DC49-91C3-C88E04729CF6}"/>
              </a:ext>
            </a:extLst>
          </p:cNvPr>
          <p:cNvSpPr>
            <a:spLocks noGrp="1"/>
          </p:cNvSpPr>
          <p:nvPr>
            <p:ph type="title"/>
          </p:nvPr>
        </p:nvSpPr>
        <p:spPr/>
        <p:txBody>
          <a:bodyPr/>
          <a:lstStyle/>
          <a:p>
            <a:r>
              <a:rPr lang="en-US" dirty="0"/>
              <a:t>Click to edit Master title style</a:t>
            </a:r>
          </a:p>
        </p:txBody>
      </p:sp>
      <p:sp>
        <p:nvSpPr>
          <p:cNvPr id="7" name="Slide Number Placeholder 2">
            <a:extLst>
              <a:ext uri="{FF2B5EF4-FFF2-40B4-BE49-F238E27FC236}">
                <a16:creationId xmlns:a16="http://schemas.microsoft.com/office/drawing/2014/main" id="{6790BF8B-66A5-6140-BB0B-C4A41837070D}"/>
              </a:ext>
            </a:extLst>
          </p:cNvPr>
          <p:cNvSpPr>
            <a:spLocks noGrp="1"/>
          </p:cNvSpPr>
          <p:nvPr>
            <p:ph type="sldNum" sz="quarter" idx="12"/>
          </p:nvPr>
        </p:nvSpPr>
        <p:spPr>
          <a:xfrm>
            <a:off x="4351193" y="6492875"/>
            <a:ext cx="441614" cy="365125"/>
          </a:xfrm>
          <a:prstGeom prst="rect">
            <a:avLst/>
          </a:prstGeom>
        </p:spPr>
        <p:txBody>
          <a:bodyPr/>
          <a:lstStyle>
            <a:lvl1pPr>
              <a:defRPr/>
            </a:lvl1pPr>
          </a:lstStyle>
          <a:p>
            <a:pPr>
              <a:defRPr/>
            </a:pPr>
            <a:fld id="{F1A71FC3-94DB-4C4E-A7F5-E4BC82702FDE}" type="slidenum">
              <a:rPr lang="en-US"/>
              <a:pPr>
                <a:defRPr/>
              </a:pPr>
              <a:t>‹#›</a:t>
            </a:fld>
            <a:endParaRPr lang="en-US" dirty="0"/>
          </a:p>
        </p:txBody>
      </p:sp>
    </p:spTree>
    <p:extLst>
      <p:ext uri="{BB962C8B-B14F-4D97-AF65-F5344CB8AC3E}">
        <p14:creationId xmlns:p14="http://schemas.microsoft.com/office/powerpoint/2010/main" val="303225219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Red Shirt Kid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A57B71-DC1F-714D-BD55-EE87F056D4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7263" y="4318000"/>
            <a:ext cx="18319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3280BFD-ADDA-E149-88A8-223BFFD2DBB9}"/>
              </a:ext>
            </a:extLst>
          </p:cNvPr>
          <p:cNvSpPr>
            <a:spLocks noGrp="1"/>
          </p:cNvSpPr>
          <p:nvPr>
            <p:ph sz="quarter" idx="11"/>
          </p:nvPr>
        </p:nvSpPr>
        <p:spPr>
          <a:xfrm>
            <a:off x="653626" y="2306638"/>
            <a:ext cx="5969100" cy="3419475"/>
          </a:xfrm>
        </p:spPr>
        <p:txBody>
          <a:bodyPr/>
          <a:lstStyle>
            <a:lvl1pPr>
              <a:defRPr/>
            </a:lvl1pPr>
            <a:lvl3pPr>
              <a:defRPr/>
            </a:lvl3pPr>
            <a:lvl4pPr>
              <a:defRPr/>
            </a:lvl4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28B39046-576D-DC49-91C3-C88E04729CF6}"/>
              </a:ext>
            </a:extLst>
          </p:cNvPr>
          <p:cNvSpPr>
            <a:spLocks noGrp="1"/>
          </p:cNvSpPr>
          <p:nvPr>
            <p:ph type="title"/>
          </p:nvPr>
        </p:nvSpPr>
        <p:spPr/>
        <p:txBody>
          <a:bodyPr/>
          <a:lstStyle/>
          <a:p>
            <a:r>
              <a:rPr lang="en-US" dirty="0"/>
              <a:t>Click to edit Master title style</a:t>
            </a:r>
          </a:p>
        </p:txBody>
      </p:sp>
      <p:sp>
        <p:nvSpPr>
          <p:cNvPr id="7" name="Slide Number Placeholder 2">
            <a:extLst>
              <a:ext uri="{FF2B5EF4-FFF2-40B4-BE49-F238E27FC236}">
                <a16:creationId xmlns:a16="http://schemas.microsoft.com/office/drawing/2014/main" id="{D01F1DC0-ED46-2E47-B4CB-61E7AA1CB5A9}"/>
              </a:ext>
            </a:extLst>
          </p:cNvPr>
          <p:cNvSpPr>
            <a:spLocks noGrp="1"/>
          </p:cNvSpPr>
          <p:nvPr>
            <p:ph type="sldNum" sz="quarter" idx="12"/>
          </p:nvPr>
        </p:nvSpPr>
        <p:spPr>
          <a:xfrm>
            <a:off x="4351193" y="6492875"/>
            <a:ext cx="441614" cy="365125"/>
          </a:xfrm>
          <a:prstGeom prst="rect">
            <a:avLst/>
          </a:prstGeom>
        </p:spPr>
        <p:txBody>
          <a:bodyPr/>
          <a:lstStyle>
            <a:lvl1pPr>
              <a:defRPr/>
            </a:lvl1pPr>
          </a:lstStyle>
          <a:p>
            <a:pPr>
              <a:defRPr/>
            </a:pPr>
            <a:fld id="{001C4FF7-41EF-CA46-82E9-5455BF5AD161}" type="slidenum">
              <a:rPr lang="en-US"/>
              <a:pPr>
                <a:defRPr/>
              </a:pPr>
              <a:t>‹#›</a:t>
            </a:fld>
            <a:endParaRPr lang="en-US" dirty="0"/>
          </a:p>
        </p:txBody>
      </p:sp>
    </p:spTree>
    <p:extLst>
      <p:ext uri="{BB962C8B-B14F-4D97-AF65-F5344CB8AC3E}">
        <p14:creationId xmlns:p14="http://schemas.microsoft.com/office/powerpoint/2010/main" val="94909397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Shape 5"/>
        <p:cNvGrpSpPr/>
        <p:nvPr/>
      </p:nvGrpSpPr>
      <p:grpSpPr>
        <a:xfrm>
          <a:off x="0" y="0"/>
          <a:ext cx="0" cy="0"/>
          <a:chOff x="0" y="0"/>
          <a:chExt cx="0" cy="0"/>
        </a:xfrm>
      </p:grpSpPr>
      <p:sp>
        <p:nvSpPr>
          <p:cNvPr id="5" name="Text Placeholder 4">
            <a:extLst>
              <a:ext uri="{FF2B5EF4-FFF2-40B4-BE49-F238E27FC236}">
                <a16:creationId xmlns:a16="http://schemas.microsoft.com/office/drawing/2014/main" id="{74DFA841-01C3-0446-BF56-F222AB6A2917}"/>
              </a:ext>
            </a:extLst>
          </p:cNvPr>
          <p:cNvSpPr>
            <a:spLocks noGrp="1"/>
          </p:cNvSpPr>
          <p:nvPr>
            <p:ph type="body" idx="1"/>
          </p:nvPr>
        </p:nvSpPr>
        <p:spPr>
          <a:xfrm>
            <a:off x="628650" y="2078181"/>
            <a:ext cx="7886700" cy="4098781"/>
          </a:xfrm>
          <a:prstGeom prst="rect">
            <a:avLst/>
          </a:prstGeom>
        </p:spPr>
        <p:txBody>
          <a:bodyPr vert="horz" lIns="91440" tIns="45720" rIns="91440" bIns="45720" rtlCol="0">
            <a:normAutofit/>
          </a:bodyPr>
          <a:lstStyle/>
          <a:p>
            <a:pPr lvl="0"/>
            <a:r>
              <a:rPr lang="en-US" dirty="0"/>
              <a:t>First Level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3">
            <a:extLst>
              <a:ext uri="{FF2B5EF4-FFF2-40B4-BE49-F238E27FC236}">
                <a16:creationId xmlns:a16="http://schemas.microsoft.com/office/drawing/2014/main" id="{9251850A-14F7-A84D-A18A-C0509735ACD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54828581"/>
      </p:ext>
    </p:extLst>
  </p:cSld>
  <p:clrMap bg1="lt1" tx1="dk1" bg2="dk2" tx2="lt2" accent1="accent1" accent2="accent2" accent3="accent3" accent4="accent4" accent5="accent5" accent6="accent6" hlink="hlink" folHlink="folHlink"/>
  <p:sldLayoutIdLst>
    <p:sldLayoutId id="2147483801" r:id="rId1"/>
    <p:sldLayoutId id="2147483798" r:id="rId2"/>
    <p:sldLayoutId id="2147483799" r:id="rId3"/>
    <p:sldLayoutId id="2147483800" r:id="rId4"/>
    <p:sldLayoutId id="2147483681" r:id="rId5"/>
    <p:sldLayoutId id="2147483790" r:id="rId6"/>
    <p:sldLayoutId id="2147483704" r:id="rId7"/>
    <p:sldLayoutId id="2147483787" r:id="rId8"/>
    <p:sldLayoutId id="2147483788" r:id="rId9"/>
    <p:sldLayoutId id="2147483766" r:id="rId10"/>
    <p:sldLayoutId id="2147483763" r:id="rId11"/>
    <p:sldLayoutId id="2147483765" r:id="rId12"/>
    <p:sldLayoutId id="2147483706" r:id="rId13"/>
    <p:sldLayoutId id="2147483773" r:id="rId14"/>
    <p:sldLayoutId id="2147483777" r:id="rId15"/>
    <p:sldLayoutId id="2147483789" r:id="rId16"/>
    <p:sldLayoutId id="2147483782" r:id="rId17"/>
    <p:sldLayoutId id="2147483783" r:id="rId18"/>
    <p:sldLayoutId id="2147483784" r:id="rId19"/>
    <p:sldLayoutId id="2147483779" r:id="rId20"/>
  </p:sldLayoutIdLst>
  <p:transition>
    <p:fade thruBlk="1"/>
  </p:transition>
  <p:hf hdr="0" ftr="0" dt="0"/>
  <p:txStyles>
    <p:titleStyle>
      <a:defPPr marR="0" lvl="0" algn="l" rtl="0">
        <a:lnSpc>
          <a:spcPct val="100000"/>
        </a:lnSpc>
        <a:spcBef>
          <a:spcPts val="0"/>
        </a:spcBef>
        <a:spcAft>
          <a:spcPts val="0"/>
        </a:spcAft>
      </a:defPPr>
      <a:lvl1pPr marL="0" marR="0" lvl="0" indent="0" algn="l" rtl="0" eaLnBrk="1" hangingPunct="1">
        <a:lnSpc>
          <a:spcPct val="100000"/>
        </a:lnSpc>
        <a:spcBef>
          <a:spcPts val="800"/>
        </a:spcBef>
        <a:spcAft>
          <a:spcPts val="0"/>
        </a:spcAft>
        <a:buClr>
          <a:srgbClr val="6D9EEB"/>
        </a:buClr>
        <a:buSzPts val="2400"/>
        <a:buFont typeface="ABeeZee"/>
        <a:buNone/>
        <a:defRPr lang="en-US" sz="4800" b="1" i="0" u="none" strike="noStrike" cap="none" dirty="0">
          <a:solidFill>
            <a:srgbClr val="30538E"/>
          </a:solidFill>
          <a:latin typeface="+mn-lt"/>
          <a:ea typeface="Alegreya Sans" charset="0"/>
          <a:cs typeface="Arial"/>
          <a:sym typeface="ABeeZee"/>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marR="0" lvl="0" indent="-342900"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3200" b="0" i="0" u="none" strike="noStrike" cap="none">
          <a:solidFill>
            <a:srgbClr val="000000"/>
          </a:solidFill>
          <a:latin typeface="+mn-lt"/>
          <a:ea typeface="Alegreya Sans" pitchFamily="2" charset="0"/>
          <a:cs typeface="Arial"/>
          <a:sym typeface="Arial"/>
        </a:defRPr>
      </a:lvl1pPr>
      <a:lvl2pPr marL="685800" marR="0" lvl="1" indent="-284163" algn="l" rtl="0" eaLnBrk="1" hangingPunct="1">
        <a:lnSpc>
          <a:spcPct val="100000"/>
        </a:lnSpc>
        <a:spcBef>
          <a:spcPts val="0"/>
        </a:spcBef>
        <a:spcAft>
          <a:spcPts val="0"/>
        </a:spcAft>
        <a:buClr>
          <a:srgbClr val="30538E"/>
        </a:buClr>
        <a:buSzPct val="100000"/>
        <a:buFont typeface="Courier New" panose="02070309020205020404" pitchFamily="49" charset="0"/>
        <a:buChar char="o"/>
        <a:tabLst/>
        <a:defRPr sz="2800" b="0" i="0" u="none" strike="noStrike" cap="none">
          <a:solidFill>
            <a:srgbClr val="000000"/>
          </a:solidFill>
          <a:latin typeface="+mn-lt"/>
          <a:ea typeface="Alegreya Sans" pitchFamily="2" charset="0"/>
          <a:cs typeface="Arial"/>
          <a:sym typeface="Arial"/>
        </a:defRPr>
      </a:lvl2pPr>
      <a:lvl3pPr marL="917575" marR="0" lvl="2" indent="-227013"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2400" b="0" i="0" u="none" strike="noStrike" cap="none">
          <a:solidFill>
            <a:srgbClr val="000000"/>
          </a:solidFill>
          <a:latin typeface="+mn-lt"/>
          <a:ea typeface="Alegreya Sans" pitchFamily="2" charset="0"/>
          <a:cs typeface="Arial"/>
          <a:sym typeface="Arial"/>
        </a:defRPr>
      </a:lvl3pPr>
      <a:lvl4pPr marL="1258888" marR="0" lvl="3" indent="-227013"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2000" b="0" i="0" u="none" strike="noStrike" cap="none">
          <a:solidFill>
            <a:srgbClr val="000000"/>
          </a:solidFill>
          <a:latin typeface="+mn-lt"/>
          <a:ea typeface="Alegreya Sans" pitchFamily="2" charset="0"/>
          <a:cs typeface="Arial"/>
          <a:sym typeface="Arial"/>
        </a:defRPr>
      </a:lvl4pPr>
      <a:lvl5pPr marL="1600200" marR="0" lvl="4" indent="-342900"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1800" b="0" i="1" u="none" strike="noStrike" cap="none">
          <a:solidFill>
            <a:srgbClr val="000000"/>
          </a:solidFill>
          <a:latin typeface="+mn-lt"/>
          <a:ea typeface="Alegreya Sans Light" pitchFamily="2" charset="0"/>
          <a:cs typeface="Arial"/>
          <a:sym typeface="Arial"/>
        </a:defRPr>
      </a:lvl5pPr>
      <a:lvl6pPr marL="1774825" marR="0" lvl="5" indent="-288925"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1600" b="0" i="1" u="none" strike="noStrike" cap="none">
          <a:solidFill>
            <a:srgbClr val="000000"/>
          </a:solidFill>
          <a:latin typeface="+mn-lt"/>
          <a:ea typeface="Alegreya Sans Light" pitchFamily="2" charset="0"/>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5" name="Text Placeholder 4">
            <a:extLst>
              <a:ext uri="{FF2B5EF4-FFF2-40B4-BE49-F238E27FC236}">
                <a16:creationId xmlns:a16="http://schemas.microsoft.com/office/drawing/2014/main" id="{74DFA841-01C3-0446-BF56-F222AB6A2917}"/>
              </a:ext>
            </a:extLst>
          </p:cNvPr>
          <p:cNvSpPr>
            <a:spLocks noGrp="1"/>
          </p:cNvSpPr>
          <p:nvPr>
            <p:ph type="body" idx="1"/>
          </p:nvPr>
        </p:nvSpPr>
        <p:spPr>
          <a:xfrm>
            <a:off x="628650" y="2078181"/>
            <a:ext cx="7886700" cy="4098781"/>
          </a:xfrm>
          <a:prstGeom prst="rect">
            <a:avLst/>
          </a:prstGeom>
        </p:spPr>
        <p:txBody>
          <a:bodyPr vert="horz" lIns="91440" tIns="45720" rIns="91440" bIns="45720" rtlCol="0">
            <a:normAutofit/>
          </a:bodyPr>
          <a:lstStyle/>
          <a:p>
            <a:pPr lvl="0"/>
            <a:r>
              <a:rPr lang="en-US" dirty="0"/>
              <a:t>First Level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3">
            <a:extLst>
              <a:ext uri="{FF2B5EF4-FFF2-40B4-BE49-F238E27FC236}">
                <a16:creationId xmlns:a16="http://schemas.microsoft.com/office/drawing/2014/main" id="{9251850A-14F7-A84D-A18A-C0509735ACD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49950669"/>
      </p:ext>
    </p:extLst>
  </p:cSld>
  <p:clrMap bg1="lt1" tx1="dk1" bg2="dk2" tx2="lt2" accent1="accent1" accent2="accent2" accent3="accent3" accent4="accent4" accent5="accent5" accent6="accent6" hlink="hlink" folHlink="folHlink"/>
  <p:sldLayoutIdLst>
    <p:sldLayoutId id="2147483797" r:id="rId1"/>
    <p:sldLayoutId id="2147483804" r:id="rId2"/>
    <p:sldLayoutId id="2147483803" r:id="rId3"/>
  </p:sldLayoutIdLst>
  <p:transition>
    <p:fade thruBlk="1"/>
  </p:transition>
  <p:hf hdr="0" ftr="0" dt="0"/>
  <p:txStyles>
    <p:titleStyle>
      <a:defPPr marR="0" lvl="0" algn="l" rtl="0">
        <a:lnSpc>
          <a:spcPct val="100000"/>
        </a:lnSpc>
        <a:spcBef>
          <a:spcPts val="0"/>
        </a:spcBef>
        <a:spcAft>
          <a:spcPts val="0"/>
        </a:spcAft>
      </a:defPPr>
      <a:lvl1pPr marL="0" marR="0" lvl="0" indent="0" algn="l" rtl="0" eaLnBrk="1" hangingPunct="1">
        <a:lnSpc>
          <a:spcPct val="100000"/>
        </a:lnSpc>
        <a:spcBef>
          <a:spcPts val="800"/>
        </a:spcBef>
        <a:spcAft>
          <a:spcPts val="0"/>
        </a:spcAft>
        <a:buClr>
          <a:srgbClr val="6D9EEB"/>
        </a:buClr>
        <a:buSzPts val="2400"/>
        <a:buFont typeface="ABeeZee"/>
        <a:buNone/>
        <a:defRPr lang="en-US" sz="4800" b="1" i="0" u="none" strike="noStrike" cap="none" dirty="0">
          <a:solidFill>
            <a:srgbClr val="30538E"/>
          </a:solidFill>
          <a:latin typeface="+mn-lt"/>
          <a:ea typeface="Alegreya Sans" charset="0"/>
          <a:cs typeface="Arial"/>
          <a:sym typeface="ABeeZee"/>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marR="0" lvl="0" indent="-342900"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3200" b="0" i="0" u="none" strike="noStrike" cap="none">
          <a:solidFill>
            <a:srgbClr val="000000"/>
          </a:solidFill>
          <a:latin typeface="+mn-lt"/>
          <a:ea typeface="Alegreya Sans" pitchFamily="2" charset="0"/>
          <a:cs typeface="Arial"/>
          <a:sym typeface="Arial"/>
        </a:defRPr>
      </a:lvl1pPr>
      <a:lvl2pPr marL="685800" marR="0" lvl="1" indent="-284163" algn="l" rtl="0" eaLnBrk="1" hangingPunct="1">
        <a:lnSpc>
          <a:spcPct val="100000"/>
        </a:lnSpc>
        <a:spcBef>
          <a:spcPts val="0"/>
        </a:spcBef>
        <a:spcAft>
          <a:spcPts val="0"/>
        </a:spcAft>
        <a:buClr>
          <a:srgbClr val="30538E"/>
        </a:buClr>
        <a:buSzPct val="100000"/>
        <a:buFont typeface="Courier New" panose="02070309020205020404" pitchFamily="49" charset="0"/>
        <a:buChar char="o"/>
        <a:tabLst/>
        <a:defRPr sz="2800" b="0" i="0" u="none" strike="noStrike" cap="none">
          <a:solidFill>
            <a:srgbClr val="000000"/>
          </a:solidFill>
          <a:latin typeface="+mn-lt"/>
          <a:ea typeface="Alegreya Sans" pitchFamily="2" charset="0"/>
          <a:cs typeface="Arial"/>
          <a:sym typeface="Arial"/>
        </a:defRPr>
      </a:lvl2pPr>
      <a:lvl3pPr marL="917575" marR="0" lvl="2" indent="-227013"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2400" b="0" i="0" u="none" strike="noStrike" cap="none">
          <a:solidFill>
            <a:srgbClr val="000000"/>
          </a:solidFill>
          <a:latin typeface="+mn-lt"/>
          <a:ea typeface="Alegreya Sans" pitchFamily="2" charset="0"/>
          <a:cs typeface="Arial"/>
          <a:sym typeface="Arial"/>
        </a:defRPr>
      </a:lvl3pPr>
      <a:lvl4pPr marL="1258888" marR="0" lvl="3" indent="-227013"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2000" b="0" i="0" u="none" strike="noStrike" cap="none">
          <a:solidFill>
            <a:srgbClr val="000000"/>
          </a:solidFill>
          <a:latin typeface="+mn-lt"/>
          <a:ea typeface="Alegreya Sans" pitchFamily="2" charset="0"/>
          <a:cs typeface="Arial"/>
          <a:sym typeface="Arial"/>
        </a:defRPr>
      </a:lvl4pPr>
      <a:lvl5pPr marL="1600200" marR="0" lvl="4" indent="-342900"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1800" b="0" i="1" u="none" strike="noStrike" cap="none">
          <a:solidFill>
            <a:srgbClr val="000000"/>
          </a:solidFill>
          <a:latin typeface="+mn-lt"/>
          <a:ea typeface="Alegreya Sans Light" pitchFamily="2" charset="0"/>
          <a:cs typeface="Arial"/>
          <a:sym typeface="Arial"/>
        </a:defRPr>
      </a:lvl5pPr>
      <a:lvl6pPr marL="1774825" marR="0" lvl="5" indent="-288925" algn="l" rtl="0" eaLnBrk="1" hangingPunct="1">
        <a:lnSpc>
          <a:spcPct val="100000"/>
        </a:lnSpc>
        <a:spcBef>
          <a:spcPts val="0"/>
        </a:spcBef>
        <a:spcAft>
          <a:spcPts val="0"/>
        </a:spcAft>
        <a:buClr>
          <a:srgbClr val="30538E"/>
        </a:buClr>
        <a:buSzPct val="100000"/>
        <a:buFont typeface="Arial" panose="020B0604020202020204" pitchFamily="34" charset="0"/>
        <a:buChar char="•"/>
        <a:tabLst/>
        <a:defRPr sz="1600" b="0" i="1" u="none" strike="noStrike" cap="none">
          <a:solidFill>
            <a:srgbClr val="000000"/>
          </a:solidFill>
          <a:latin typeface="+mn-lt"/>
          <a:ea typeface="Alegreya Sans Light" pitchFamily="2" charset="0"/>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qualitycountsca.net/"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B69E4-2847-9F42-A7A2-81E5EEDEDE3B}"/>
              </a:ext>
            </a:extLst>
          </p:cNvPr>
          <p:cNvSpPr>
            <a:spLocks noGrp="1"/>
          </p:cNvSpPr>
          <p:nvPr>
            <p:ph type="sldNum" sz="quarter" idx="11"/>
          </p:nvPr>
        </p:nvSpPr>
        <p:spPr/>
        <p:txBody>
          <a:bodyPr/>
          <a:lstStyle/>
          <a:p>
            <a:fld id="{1EEAF917-318C-0C42-AF01-8A69CF6EB217}" type="slidenum">
              <a:rPr lang="en-US" smtClean="0"/>
              <a:t>1</a:t>
            </a:fld>
            <a:endParaRPr lang="en-US" dirty="0"/>
          </a:p>
        </p:txBody>
      </p:sp>
      <p:sp>
        <p:nvSpPr>
          <p:cNvPr id="4" name="Title 3">
            <a:extLst>
              <a:ext uri="{FF2B5EF4-FFF2-40B4-BE49-F238E27FC236}">
                <a16:creationId xmlns:a16="http://schemas.microsoft.com/office/drawing/2014/main" id="{AB0BDDCC-352E-C944-8B67-F5B32F7F29D8}"/>
              </a:ext>
            </a:extLst>
          </p:cNvPr>
          <p:cNvSpPr>
            <a:spLocks noGrp="1"/>
          </p:cNvSpPr>
          <p:nvPr>
            <p:ph type="title"/>
          </p:nvPr>
        </p:nvSpPr>
        <p:spPr>
          <a:xfrm>
            <a:off x="349240" y="2358887"/>
            <a:ext cx="8324761" cy="1671245"/>
          </a:xfrm>
        </p:spPr>
        <p:txBody>
          <a:bodyPr>
            <a:normAutofit fontScale="90000"/>
          </a:bodyPr>
          <a:lstStyle/>
          <a:p>
            <a:r>
              <a:rPr lang="en-US" dirty="0"/>
              <a:t>California’s </a:t>
            </a:r>
            <a:br>
              <a:rPr lang="en-US" dirty="0"/>
            </a:br>
            <a:r>
              <a:rPr lang="en-US" dirty="0"/>
              <a:t>Quality Rating and Improvement System</a:t>
            </a:r>
          </a:p>
        </p:txBody>
      </p:sp>
      <p:grpSp>
        <p:nvGrpSpPr>
          <p:cNvPr id="7" name="Group 6" descr="QCC is facilitated and funded by First 5 California, the California Department of Education, and local county partners.">
            <a:extLst>
              <a:ext uri="{FF2B5EF4-FFF2-40B4-BE49-F238E27FC236}">
                <a16:creationId xmlns:a16="http://schemas.microsoft.com/office/drawing/2014/main" id="{0469352D-C78F-B943-88F7-195F3368E666}"/>
              </a:ext>
            </a:extLst>
          </p:cNvPr>
          <p:cNvGrpSpPr/>
          <p:nvPr/>
        </p:nvGrpSpPr>
        <p:grpSpPr>
          <a:xfrm>
            <a:off x="0" y="6340226"/>
            <a:ext cx="5116020" cy="369332"/>
            <a:chOff x="0" y="6340226"/>
            <a:chExt cx="5116020" cy="369332"/>
          </a:xfrm>
        </p:grpSpPr>
        <p:sp>
          <p:nvSpPr>
            <p:cNvPr id="8" name="Google Shape;17;p24">
              <a:extLst>
                <a:ext uri="{FF2B5EF4-FFF2-40B4-BE49-F238E27FC236}">
                  <a16:creationId xmlns:a16="http://schemas.microsoft.com/office/drawing/2014/main" id="{B0A12768-A559-A742-8837-330AD7196D99}"/>
                </a:ext>
              </a:extLst>
            </p:cNvPr>
            <p:cNvSpPr txBox="1"/>
            <p:nvPr/>
          </p:nvSpPr>
          <p:spPr>
            <a:xfrm>
              <a:off x="4476307" y="6340226"/>
              <a:ext cx="63971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dirty="0">
                  <a:solidFill>
                    <a:schemeClr val="dk1"/>
                  </a:solidFill>
                  <a:latin typeface="Arial"/>
                  <a:ea typeface="Arial"/>
                  <a:cs typeface="Arial"/>
                  <a:sym typeface="Arial"/>
                </a:rPr>
                <a:t>And Local County Partners</a:t>
              </a:r>
              <a:endParaRPr dirty="0"/>
            </a:p>
          </p:txBody>
        </p:sp>
        <p:pic>
          <p:nvPicPr>
            <p:cNvPr id="9" name="Google Shape;15;p24" descr="QCC is facilitated and funded by First 5 California, the California Department of Education, and local county partners.">
              <a:extLst>
                <a:ext uri="{FF2B5EF4-FFF2-40B4-BE49-F238E27FC236}">
                  <a16:creationId xmlns:a16="http://schemas.microsoft.com/office/drawing/2014/main" id="{62F5A3B3-F21C-A941-9770-ED0C6E6F4B98}"/>
                </a:ext>
              </a:extLst>
            </p:cNvPr>
            <p:cNvPicPr preferRelativeResize="0"/>
            <p:nvPr/>
          </p:nvPicPr>
          <p:blipFill rotWithShape="1">
            <a:blip r:embed="rId3">
              <a:alphaModFix/>
            </a:blip>
            <a:srcRect b="29117"/>
            <a:stretch/>
          </p:blipFill>
          <p:spPr>
            <a:xfrm>
              <a:off x="0" y="6390409"/>
              <a:ext cx="4602598" cy="319149"/>
            </a:xfrm>
            <a:prstGeom prst="rect">
              <a:avLst/>
            </a:prstGeom>
            <a:noFill/>
            <a:ln>
              <a:noFill/>
            </a:ln>
          </p:spPr>
        </p:pic>
      </p:grpSp>
      <p:pic>
        <p:nvPicPr>
          <p:cNvPr id="10" name="Google Shape;18;p24" descr="Quality Counts California: Raising the Quality of Early Learning and Care">
            <a:extLst>
              <a:ext uri="{FF2B5EF4-FFF2-40B4-BE49-F238E27FC236}">
                <a16:creationId xmlns:a16="http://schemas.microsoft.com/office/drawing/2014/main" id="{7F28EA53-B6C9-F34C-995F-D8CAC5C95BE8}"/>
              </a:ext>
            </a:extLst>
          </p:cNvPr>
          <p:cNvPicPr preferRelativeResize="0"/>
          <p:nvPr/>
        </p:nvPicPr>
        <p:blipFill>
          <a:blip r:embed="rId4"/>
          <a:srcRect/>
          <a:stretch/>
        </p:blipFill>
        <p:spPr>
          <a:xfrm>
            <a:off x="392610" y="284018"/>
            <a:ext cx="1672807" cy="1161288"/>
          </a:xfrm>
          <a:prstGeom prst="rect">
            <a:avLst/>
          </a:prstGeom>
          <a:noFill/>
          <a:ln>
            <a:noFill/>
          </a:ln>
        </p:spPr>
      </p:pic>
    </p:spTree>
    <p:extLst>
      <p:ext uri="{BB962C8B-B14F-4D97-AF65-F5344CB8AC3E}">
        <p14:creationId xmlns:p14="http://schemas.microsoft.com/office/powerpoint/2010/main" val="359889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B4C24-4A4B-134C-97C1-68F6C963B302}"/>
              </a:ext>
            </a:extLst>
          </p:cNvPr>
          <p:cNvSpPr>
            <a:spLocks noGrp="1"/>
          </p:cNvSpPr>
          <p:nvPr>
            <p:ph type="sldNum" sz="quarter" idx="10"/>
          </p:nvPr>
        </p:nvSpPr>
        <p:spPr/>
        <p:txBody>
          <a:bodyPr/>
          <a:lstStyle/>
          <a:p>
            <a:fld id="{1EEAF917-318C-0C42-AF01-8A69CF6EB217}" type="slidenum">
              <a:rPr lang="en-US" smtClean="0"/>
              <a:t>10</a:t>
            </a:fld>
            <a:endParaRPr lang="en-US" dirty="0"/>
          </a:p>
        </p:txBody>
      </p:sp>
      <p:sp>
        <p:nvSpPr>
          <p:cNvPr id="3" name="Content Placeholder 2">
            <a:extLst>
              <a:ext uri="{FF2B5EF4-FFF2-40B4-BE49-F238E27FC236}">
                <a16:creationId xmlns:a16="http://schemas.microsoft.com/office/drawing/2014/main" id="{EF0E9FCF-BBC9-1B48-894E-CBC9D82AB550}"/>
              </a:ext>
            </a:extLst>
          </p:cNvPr>
          <p:cNvSpPr>
            <a:spLocks noGrp="1"/>
          </p:cNvSpPr>
          <p:nvPr>
            <p:ph sz="quarter" idx="11"/>
          </p:nvPr>
        </p:nvSpPr>
        <p:spPr>
          <a:xfrm>
            <a:off x="653626" y="1981200"/>
            <a:ext cx="5969100" cy="4097867"/>
          </a:xfrm>
        </p:spPr>
        <p:txBody>
          <a:bodyPr>
            <a:normAutofit lnSpcReduction="10000"/>
          </a:bodyPr>
          <a:lstStyle/>
          <a:p>
            <a:pPr marL="0" indent="0">
              <a:lnSpc>
                <a:spcPct val="110000"/>
              </a:lnSpc>
              <a:buNone/>
            </a:pPr>
            <a:r>
              <a:rPr lang="en-US" dirty="0"/>
              <a:t>QCC’s program standards cover three core areas:</a:t>
            </a:r>
          </a:p>
          <a:p>
            <a:pPr>
              <a:lnSpc>
                <a:spcPct val="110000"/>
              </a:lnSpc>
            </a:pPr>
            <a:r>
              <a:rPr lang="en-US" dirty="0"/>
              <a:t>Child Development and School Readiness</a:t>
            </a:r>
          </a:p>
          <a:p>
            <a:pPr>
              <a:lnSpc>
                <a:spcPct val="110000"/>
              </a:lnSpc>
            </a:pPr>
            <a:r>
              <a:rPr lang="en-US" dirty="0"/>
              <a:t>Teachers and Training</a:t>
            </a:r>
          </a:p>
          <a:p>
            <a:pPr>
              <a:lnSpc>
                <a:spcPct val="110000"/>
              </a:lnSpc>
            </a:pPr>
            <a:r>
              <a:rPr lang="en-US" dirty="0"/>
              <a:t>Program and Environment</a:t>
            </a:r>
          </a:p>
          <a:p>
            <a:pPr marL="0" indent="0">
              <a:lnSpc>
                <a:spcPct val="110000"/>
              </a:lnSpc>
              <a:buNone/>
            </a:pPr>
            <a:r>
              <a:rPr lang="en-US" dirty="0"/>
              <a:t>These standards are reflected in the QCC Rating Matrix.</a:t>
            </a:r>
          </a:p>
        </p:txBody>
      </p:sp>
      <p:sp>
        <p:nvSpPr>
          <p:cNvPr id="4" name="Title 3">
            <a:extLst>
              <a:ext uri="{FF2B5EF4-FFF2-40B4-BE49-F238E27FC236}">
                <a16:creationId xmlns:a16="http://schemas.microsoft.com/office/drawing/2014/main" id="{CCC8BC8C-AB9A-2B4B-85EB-CC4E4286DE4F}"/>
              </a:ext>
            </a:extLst>
          </p:cNvPr>
          <p:cNvSpPr>
            <a:spLocks noGrp="1"/>
          </p:cNvSpPr>
          <p:nvPr>
            <p:ph type="title"/>
          </p:nvPr>
        </p:nvSpPr>
        <p:spPr/>
        <p:txBody>
          <a:bodyPr/>
          <a:lstStyle/>
          <a:p>
            <a:r>
              <a:rPr lang="en-US" dirty="0"/>
              <a:t>Quality Standards</a:t>
            </a:r>
          </a:p>
        </p:txBody>
      </p:sp>
    </p:spTree>
    <p:extLst>
      <p:ext uri="{BB962C8B-B14F-4D97-AF65-F5344CB8AC3E}">
        <p14:creationId xmlns:p14="http://schemas.microsoft.com/office/powerpoint/2010/main" val="343121824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CD02C-BDAE-754C-B176-BA95436B7789}"/>
              </a:ext>
            </a:extLst>
          </p:cNvPr>
          <p:cNvSpPr>
            <a:spLocks noGrp="1"/>
          </p:cNvSpPr>
          <p:nvPr>
            <p:ph sz="quarter" idx="11"/>
          </p:nvPr>
        </p:nvSpPr>
        <p:spPr>
          <a:xfrm>
            <a:off x="653626" y="1913468"/>
            <a:ext cx="5969100" cy="4402666"/>
          </a:xfrm>
        </p:spPr>
        <p:txBody>
          <a:bodyPr>
            <a:normAutofit fontScale="77500" lnSpcReduction="20000"/>
          </a:bodyPr>
          <a:lstStyle/>
          <a:p>
            <a:pPr>
              <a:lnSpc>
                <a:spcPct val="120000"/>
              </a:lnSpc>
            </a:pPr>
            <a:r>
              <a:rPr lang="en-US" dirty="0"/>
              <a:t>A certified independent observer visits the early learning and care environment.</a:t>
            </a:r>
          </a:p>
          <a:p>
            <a:pPr>
              <a:lnSpc>
                <a:spcPct val="120000"/>
              </a:lnSpc>
            </a:pPr>
            <a:r>
              <a:rPr lang="en-US" dirty="0"/>
              <a:t>The observer measures the program using QCC standards of quality.</a:t>
            </a:r>
          </a:p>
          <a:p>
            <a:pPr>
              <a:lnSpc>
                <a:spcPct val="120000"/>
              </a:lnSpc>
            </a:pPr>
            <a:r>
              <a:rPr lang="en-US" dirty="0"/>
              <a:t>The observer provides feedback for potential areas of growth.</a:t>
            </a:r>
          </a:p>
          <a:p>
            <a:pPr>
              <a:lnSpc>
                <a:spcPct val="120000"/>
              </a:lnSpc>
            </a:pPr>
            <a:r>
              <a:rPr lang="en-US" dirty="0"/>
              <a:t>The program is awarded a rating.</a:t>
            </a:r>
          </a:p>
          <a:p>
            <a:pPr>
              <a:lnSpc>
                <a:spcPct val="120000"/>
              </a:lnSpc>
            </a:pPr>
            <a:r>
              <a:rPr lang="en-US" dirty="0"/>
              <a:t>Ratings are available to families to help them choose a program for their child.</a:t>
            </a:r>
          </a:p>
        </p:txBody>
      </p:sp>
      <p:sp>
        <p:nvSpPr>
          <p:cNvPr id="3" name="Title 2">
            <a:extLst>
              <a:ext uri="{FF2B5EF4-FFF2-40B4-BE49-F238E27FC236}">
                <a16:creationId xmlns:a16="http://schemas.microsoft.com/office/drawing/2014/main" id="{CA278478-D08F-7E4E-9D78-D4450793C04B}"/>
              </a:ext>
            </a:extLst>
          </p:cNvPr>
          <p:cNvSpPr>
            <a:spLocks noGrp="1"/>
          </p:cNvSpPr>
          <p:nvPr>
            <p:ph type="title"/>
          </p:nvPr>
        </p:nvSpPr>
        <p:spPr/>
        <p:txBody>
          <a:bodyPr/>
          <a:lstStyle/>
          <a:p>
            <a:r>
              <a:rPr lang="en-US" dirty="0"/>
              <a:t>Quality Assessments</a:t>
            </a:r>
          </a:p>
        </p:txBody>
      </p:sp>
      <p:sp>
        <p:nvSpPr>
          <p:cNvPr id="4" name="Slide Number Placeholder 3">
            <a:extLst>
              <a:ext uri="{FF2B5EF4-FFF2-40B4-BE49-F238E27FC236}">
                <a16:creationId xmlns:a16="http://schemas.microsoft.com/office/drawing/2014/main" id="{372853C1-0789-E746-A743-BA94EF91520A}"/>
              </a:ext>
            </a:extLst>
          </p:cNvPr>
          <p:cNvSpPr>
            <a:spLocks noGrp="1"/>
          </p:cNvSpPr>
          <p:nvPr>
            <p:ph type="sldNum" sz="quarter" idx="12"/>
          </p:nvPr>
        </p:nvSpPr>
        <p:spPr/>
        <p:txBody>
          <a:bodyPr/>
          <a:lstStyle/>
          <a:p>
            <a:pPr>
              <a:defRPr/>
            </a:pPr>
            <a:fld id="{F1A71FC3-94DB-4C4E-A7F5-E4BC82702FDE}" type="slidenum">
              <a:rPr lang="en-US" smtClean="0"/>
              <a:pPr>
                <a:defRPr/>
              </a:pPr>
              <a:t>11</a:t>
            </a:fld>
            <a:endParaRPr lang="en-US" dirty="0"/>
          </a:p>
        </p:txBody>
      </p:sp>
    </p:spTree>
    <p:extLst>
      <p:ext uri="{BB962C8B-B14F-4D97-AF65-F5344CB8AC3E}">
        <p14:creationId xmlns:p14="http://schemas.microsoft.com/office/powerpoint/2010/main" val="50849537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B6CB3-97EC-9240-84D6-C515428F8238}"/>
              </a:ext>
            </a:extLst>
          </p:cNvPr>
          <p:cNvSpPr>
            <a:spLocks noGrp="1"/>
          </p:cNvSpPr>
          <p:nvPr>
            <p:ph type="sldNum" sz="quarter" idx="10"/>
          </p:nvPr>
        </p:nvSpPr>
        <p:spPr/>
        <p:txBody>
          <a:bodyPr/>
          <a:lstStyle/>
          <a:p>
            <a:fld id="{1EEAF917-318C-0C42-AF01-8A69CF6EB217}" type="slidenum">
              <a:rPr lang="en-US" smtClean="0"/>
              <a:t>12</a:t>
            </a:fld>
            <a:endParaRPr lang="en-US" dirty="0"/>
          </a:p>
        </p:txBody>
      </p:sp>
      <p:sp>
        <p:nvSpPr>
          <p:cNvPr id="3" name="Content Placeholder 2">
            <a:extLst>
              <a:ext uri="{FF2B5EF4-FFF2-40B4-BE49-F238E27FC236}">
                <a16:creationId xmlns:a16="http://schemas.microsoft.com/office/drawing/2014/main" id="{EA2C5A97-C056-4247-9262-CD4963C1D125}"/>
              </a:ext>
            </a:extLst>
          </p:cNvPr>
          <p:cNvSpPr>
            <a:spLocks noGrp="1"/>
          </p:cNvSpPr>
          <p:nvPr>
            <p:ph sz="quarter" idx="11"/>
          </p:nvPr>
        </p:nvSpPr>
        <p:spPr>
          <a:xfrm>
            <a:off x="653626" y="2150533"/>
            <a:ext cx="5969100" cy="4064000"/>
          </a:xfrm>
        </p:spPr>
        <p:txBody>
          <a:bodyPr>
            <a:normAutofit fontScale="85000" lnSpcReduction="10000"/>
          </a:bodyPr>
          <a:lstStyle/>
          <a:p>
            <a:pPr marL="0" indent="0">
              <a:lnSpc>
                <a:spcPct val="110000"/>
              </a:lnSpc>
              <a:buNone/>
            </a:pPr>
            <a:r>
              <a:rPr lang="en-US" dirty="0"/>
              <a:t>State and local quality improvement programs provide support for continuous growth and improvement.</a:t>
            </a:r>
          </a:p>
          <a:p>
            <a:pPr marL="0" indent="0">
              <a:lnSpc>
                <a:spcPct val="110000"/>
              </a:lnSpc>
              <a:buNone/>
            </a:pPr>
            <a:r>
              <a:rPr lang="en-US" dirty="0"/>
              <a:t>Examples include: </a:t>
            </a:r>
          </a:p>
          <a:p>
            <a:pPr>
              <a:lnSpc>
                <a:spcPct val="110000"/>
              </a:lnSpc>
            </a:pPr>
            <a:r>
              <a:rPr lang="en-US" dirty="0"/>
              <a:t>QCC Family Engagement Toolkit</a:t>
            </a:r>
          </a:p>
          <a:p>
            <a:pPr>
              <a:lnSpc>
                <a:spcPct val="110000"/>
              </a:lnSpc>
            </a:pPr>
            <a:r>
              <a:rPr lang="en-US" dirty="0"/>
              <a:t>Dual Language Learner Resource Guide </a:t>
            </a:r>
          </a:p>
          <a:p>
            <a:pPr>
              <a:lnSpc>
                <a:spcPct val="110000"/>
              </a:lnSpc>
            </a:pPr>
            <a:r>
              <a:rPr lang="en-US" dirty="0"/>
              <a:t>Local coaching programs</a:t>
            </a:r>
          </a:p>
        </p:txBody>
      </p:sp>
      <p:sp>
        <p:nvSpPr>
          <p:cNvPr id="4" name="Title 3">
            <a:extLst>
              <a:ext uri="{FF2B5EF4-FFF2-40B4-BE49-F238E27FC236}">
                <a16:creationId xmlns:a16="http://schemas.microsoft.com/office/drawing/2014/main" id="{34770F71-A39F-9F47-A096-CA9A6D68A9D7}"/>
              </a:ext>
            </a:extLst>
          </p:cNvPr>
          <p:cNvSpPr>
            <a:spLocks noGrp="1"/>
          </p:cNvSpPr>
          <p:nvPr>
            <p:ph type="title"/>
          </p:nvPr>
        </p:nvSpPr>
        <p:spPr/>
        <p:txBody>
          <a:bodyPr>
            <a:normAutofit fontScale="90000"/>
          </a:bodyPr>
          <a:lstStyle/>
          <a:p>
            <a:r>
              <a:rPr lang="en-US" dirty="0"/>
              <a:t>Quality Improvement </a:t>
            </a:r>
            <a:br>
              <a:rPr lang="en-US" dirty="0"/>
            </a:br>
            <a:r>
              <a:rPr lang="en-US" dirty="0"/>
              <a:t>Support</a:t>
            </a:r>
          </a:p>
        </p:txBody>
      </p:sp>
    </p:spTree>
    <p:extLst>
      <p:ext uri="{BB962C8B-B14F-4D97-AF65-F5344CB8AC3E}">
        <p14:creationId xmlns:p14="http://schemas.microsoft.com/office/powerpoint/2010/main" val="307814239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68CAD-00C6-CA40-A7A1-ADB601861078}"/>
              </a:ext>
            </a:extLst>
          </p:cNvPr>
          <p:cNvSpPr>
            <a:spLocks noGrp="1"/>
          </p:cNvSpPr>
          <p:nvPr>
            <p:ph type="sldNum" sz="quarter" idx="10"/>
          </p:nvPr>
        </p:nvSpPr>
        <p:spPr/>
        <p:txBody>
          <a:bodyPr/>
          <a:lstStyle/>
          <a:p>
            <a:fld id="{1EEAF917-318C-0C42-AF01-8A69CF6EB217}" type="slidenum">
              <a:rPr lang="en-US" smtClean="0"/>
              <a:t>13</a:t>
            </a:fld>
            <a:endParaRPr lang="en-US" dirty="0"/>
          </a:p>
        </p:txBody>
      </p:sp>
      <p:sp>
        <p:nvSpPr>
          <p:cNvPr id="6" name="Content Placeholder 5">
            <a:extLst>
              <a:ext uri="{FF2B5EF4-FFF2-40B4-BE49-F238E27FC236}">
                <a16:creationId xmlns:a16="http://schemas.microsoft.com/office/drawing/2014/main" id="{C416B31C-FC79-8644-B9E5-D589624427E3}"/>
              </a:ext>
            </a:extLst>
          </p:cNvPr>
          <p:cNvSpPr>
            <a:spLocks noGrp="1"/>
          </p:cNvSpPr>
          <p:nvPr>
            <p:ph sz="quarter" idx="11"/>
          </p:nvPr>
        </p:nvSpPr>
        <p:spPr>
          <a:xfrm>
            <a:off x="653626" y="1947334"/>
            <a:ext cx="5969100" cy="4064000"/>
          </a:xfrm>
        </p:spPr>
        <p:txBody>
          <a:bodyPr>
            <a:normAutofit fontScale="85000" lnSpcReduction="10000"/>
          </a:bodyPr>
          <a:lstStyle/>
          <a:p>
            <a:pPr>
              <a:lnSpc>
                <a:spcPct val="110000"/>
              </a:lnSpc>
            </a:pPr>
            <a:r>
              <a:rPr lang="en-US" dirty="0"/>
              <a:t>Professional development is offered on a range of topics through both local and statewide initiatives.</a:t>
            </a:r>
          </a:p>
          <a:p>
            <a:pPr>
              <a:lnSpc>
                <a:spcPct val="110000"/>
              </a:lnSpc>
            </a:pPr>
            <a:r>
              <a:rPr lang="en-US" dirty="0"/>
              <a:t>Many opportunities provide professional growth hours toward child development permits.</a:t>
            </a:r>
          </a:p>
          <a:p>
            <a:pPr>
              <a:lnSpc>
                <a:spcPct val="110000"/>
              </a:lnSpc>
            </a:pPr>
            <a:r>
              <a:rPr lang="en-US" dirty="0"/>
              <a:t>Community colleges and universities provide valuable professional development. </a:t>
            </a:r>
          </a:p>
        </p:txBody>
      </p:sp>
      <p:sp>
        <p:nvSpPr>
          <p:cNvPr id="5" name="Title 4">
            <a:extLst>
              <a:ext uri="{FF2B5EF4-FFF2-40B4-BE49-F238E27FC236}">
                <a16:creationId xmlns:a16="http://schemas.microsoft.com/office/drawing/2014/main" id="{8226574B-8814-594F-9A83-531850A93A68}"/>
              </a:ext>
            </a:extLst>
          </p:cNvPr>
          <p:cNvSpPr>
            <a:spLocks noGrp="1"/>
          </p:cNvSpPr>
          <p:nvPr>
            <p:ph type="title"/>
          </p:nvPr>
        </p:nvSpPr>
        <p:spPr/>
        <p:txBody>
          <a:bodyPr>
            <a:normAutofit/>
          </a:bodyPr>
          <a:lstStyle/>
          <a:p>
            <a:r>
              <a:rPr lang="en-US" sz="4400" dirty="0"/>
              <a:t>Professional Development</a:t>
            </a:r>
          </a:p>
        </p:txBody>
      </p:sp>
    </p:spTree>
    <p:extLst>
      <p:ext uri="{BB962C8B-B14F-4D97-AF65-F5344CB8AC3E}">
        <p14:creationId xmlns:p14="http://schemas.microsoft.com/office/powerpoint/2010/main" val="190292817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49A72-F06A-F34C-8540-1B785B24B607}"/>
              </a:ext>
            </a:extLst>
          </p:cNvPr>
          <p:cNvSpPr>
            <a:spLocks noGrp="1"/>
          </p:cNvSpPr>
          <p:nvPr>
            <p:ph type="sldNum" sz="quarter" idx="10"/>
          </p:nvPr>
        </p:nvSpPr>
        <p:spPr/>
        <p:txBody>
          <a:bodyPr/>
          <a:lstStyle/>
          <a:p>
            <a:fld id="{1EEAF917-318C-0C42-AF01-8A69CF6EB217}" type="slidenum">
              <a:rPr lang="en-US" smtClean="0"/>
              <a:t>14</a:t>
            </a:fld>
            <a:endParaRPr lang="en-US" dirty="0"/>
          </a:p>
        </p:txBody>
      </p:sp>
      <p:sp>
        <p:nvSpPr>
          <p:cNvPr id="3" name="Content Placeholder 2">
            <a:extLst>
              <a:ext uri="{FF2B5EF4-FFF2-40B4-BE49-F238E27FC236}">
                <a16:creationId xmlns:a16="http://schemas.microsoft.com/office/drawing/2014/main" id="{39CB6B69-07DA-BD49-8A2A-A6042FAD9E02}"/>
              </a:ext>
            </a:extLst>
          </p:cNvPr>
          <p:cNvSpPr>
            <a:spLocks noGrp="1"/>
          </p:cNvSpPr>
          <p:nvPr>
            <p:ph sz="quarter" idx="11"/>
          </p:nvPr>
        </p:nvSpPr>
        <p:spPr>
          <a:xfrm>
            <a:off x="653625" y="2065868"/>
            <a:ext cx="6221307" cy="4165600"/>
          </a:xfrm>
        </p:spPr>
        <p:txBody>
          <a:bodyPr>
            <a:normAutofit fontScale="62500" lnSpcReduction="20000"/>
          </a:bodyPr>
          <a:lstStyle/>
          <a:p>
            <a:pPr>
              <a:lnSpc>
                <a:spcPct val="120000"/>
              </a:lnSpc>
            </a:pPr>
            <a:r>
              <a:rPr lang="en-US" dirty="0"/>
              <a:t>California Preschool Instructional Network (CPIN)</a:t>
            </a:r>
          </a:p>
          <a:p>
            <a:pPr>
              <a:lnSpc>
                <a:spcPct val="120000"/>
              </a:lnSpc>
            </a:pPr>
            <a:r>
              <a:rPr lang="en-US" dirty="0"/>
              <a:t>Program for Infant/Toddler Care (PITC)</a:t>
            </a:r>
          </a:p>
          <a:p>
            <a:pPr>
              <a:lnSpc>
                <a:spcPct val="120000"/>
              </a:lnSpc>
            </a:pPr>
            <a:r>
              <a:rPr lang="en-US" dirty="0"/>
              <a:t>Classroom Assessment Scoring System (CLASS)</a:t>
            </a:r>
          </a:p>
          <a:p>
            <a:pPr>
              <a:lnSpc>
                <a:spcPct val="120000"/>
              </a:lnSpc>
            </a:pPr>
            <a:r>
              <a:rPr lang="en-US" dirty="0"/>
              <a:t>Early Childhood Environmental Rating Scales</a:t>
            </a:r>
          </a:p>
          <a:p>
            <a:pPr>
              <a:lnSpc>
                <a:spcPct val="120000"/>
              </a:lnSpc>
            </a:pPr>
            <a:r>
              <a:rPr lang="en-US" dirty="0"/>
              <a:t>Ages and Stages Questionnaire/SE (ASQ/ASQ-SE)</a:t>
            </a:r>
          </a:p>
          <a:p>
            <a:pPr>
              <a:lnSpc>
                <a:spcPct val="120000"/>
              </a:lnSpc>
            </a:pPr>
            <a:r>
              <a:rPr lang="en-US" dirty="0"/>
              <a:t>Strengthening Families</a:t>
            </a:r>
          </a:p>
          <a:p>
            <a:pPr>
              <a:lnSpc>
                <a:spcPct val="120000"/>
              </a:lnSpc>
            </a:pPr>
            <a:r>
              <a:rPr lang="en-US" dirty="0"/>
              <a:t>CSEFEL Teaching Pyramid Framework</a:t>
            </a:r>
          </a:p>
          <a:p>
            <a:pPr>
              <a:lnSpc>
                <a:spcPct val="120000"/>
              </a:lnSpc>
            </a:pPr>
            <a:r>
              <a:rPr lang="en-US" dirty="0"/>
              <a:t>California Preschool Learning Foundations and Framework</a:t>
            </a:r>
          </a:p>
          <a:p>
            <a:pPr>
              <a:lnSpc>
                <a:spcPct val="120000"/>
              </a:lnSpc>
            </a:pPr>
            <a:r>
              <a:rPr lang="en-US" dirty="0"/>
              <a:t>California Infant/Toddler Learning and </a:t>
            </a:r>
            <a:br>
              <a:rPr lang="en-US" dirty="0"/>
            </a:br>
            <a:r>
              <a:rPr lang="en-US" dirty="0"/>
              <a:t>Development Foundations and Framework</a:t>
            </a:r>
          </a:p>
          <a:p>
            <a:pPr>
              <a:lnSpc>
                <a:spcPct val="120000"/>
              </a:lnSpc>
            </a:pPr>
            <a:r>
              <a:rPr lang="en-US" dirty="0"/>
              <a:t>Desired Results Developmental Profile</a:t>
            </a:r>
          </a:p>
        </p:txBody>
      </p:sp>
      <p:sp>
        <p:nvSpPr>
          <p:cNvPr id="4" name="Title 3">
            <a:extLst>
              <a:ext uri="{FF2B5EF4-FFF2-40B4-BE49-F238E27FC236}">
                <a16:creationId xmlns:a16="http://schemas.microsoft.com/office/drawing/2014/main" id="{A555260F-8CAE-1F4D-BB11-A3AA73194AAC}"/>
              </a:ext>
            </a:extLst>
          </p:cNvPr>
          <p:cNvSpPr>
            <a:spLocks noGrp="1"/>
          </p:cNvSpPr>
          <p:nvPr>
            <p:ph type="title"/>
          </p:nvPr>
        </p:nvSpPr>
        <p:spPr/>
        <p:txBody>
          <a:bodyPr>
            <a:normAutofit fontScale="90000"/>
          </a:bodyPr>
          <a:lstStyle/>
          <a:p>
            <a:r>
              <a:rPr lang="en-US" dirty="0"/>
              <a:t>QCC Professional Development Opportunities</a:t>
            </a:r>
          </a:p>
        </p:txBody>
      </p:sp>
    </p:spTree>
    <p:extLst>
      <p:ext uri="{BB962C8B-B14F-4D97-AF65-F5344CB8AC3E}">
        <p14:creationId xmlns:p14="http://schemas.microsoft.com/office/powerpoint/2010/main" val="270114117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1870C-2505-0A42-9918-61392DA57334}"/>
              </a:ext>
            </a:extLst>
          </p:cNvPr>
          <p:cNvSpPr>
            <a:spLocks noGrp="1"/>
          </p:cNvSpPr>
          <p:nvPr>
            <p:ph type="title"/>
          </p:nvPr>
        </p:nvSpPr>
        <p:spPr>
          <a:xfrm>
            <a:off x="171450" y="128059"/>
            <a:ext cx="8820150" cy="766762"/>
          </a:xfrm>
        </p:spPr>
        <p:txBody>
          <a:bodyPr>
            <a:normAutofit fontScale="90000"/>
          </a:bodyPr>
          <a:lstStyle/>
          <a:p>
            <a:pPr algn="ctr"/>
            <a:r>
              <a:rPr lang="en-US" dirty="0"/>
              <a:t>Family Engagement</a:t>
            </a:r>
          </a:p>
        </p:txBody>
      </p:sp>
      <p:pic>
        <p:nvPicPr>
          <p:cNvPr id="5" name="Content Placeholder 4" descr="A circular infographic, bordered with small illustrations of children and adults contains text about Family Engagement and its importance.&#10;&#10;At the center is:  Family Engagement--Family engagement refers to relationship-based mutual, respectful, and responsible partnerships between families, early learning and care providers, and other related professionals to promote children's development, learning, and wellness (First 5 California, State of California, 2019) &#10;&#10;Around rim of circle:  Your Relationships with families matter. Relationships are at the heart of family engagement.  Family engagement improves: a child's health, development and well-being, a family's confidence and relationships with their children, and a provider's confidence in discussing concerns with families.   Family engagement happens when you:  Build strengths-based relationships, Respect the family's role in the child's development, Show cultural respect, and take a shared approach to family engagement.  Family engagement is everybody's business:  The responsibility to engage families is not just one person's job and doesn't only happen in one setting.  Everyone who helps nurture a child's learning and development can play a part. Finally:  graphic portrayal of qualitycountsca.net.">
            <a:extLst>
              <a:ext uri="{FF2B5EF4-FFF2-40B4-BE49-F238E27FC236}">
                <a16:creationId xmlns:a16="http://schemas.microsoft.com/office/drawing/2014/main" id="{D99BE5F3-CCB1-674E-B2C2-4DB6BD6DFC94}"/>
              </a:ext>
            </a:extLst>
          </p:cNvPr>
          <p:cNvPicPr>
            <a:picLocks noGrp="1" noChangeAspect="1"/>
          </p:cNvPicPr>
          <p:nvPr>
            <p:ph sz="quarter" idx="11"/>
          </p:nvPr>
        </p:nvPicPr>
        <p:blipFill>
          <a:blip r:embed="rId3"/>
          <a:stretch>
            <a:fillRect/>
          </a:stretch>
        </p:blipFill>
        <p:spPr>
          <a:xfrm>
            <a:off x="1711325" y="837580"/>
            <a:ext cx="5721350" cy="5712536"/>
          </a:xfrm>
          <a:prstGeom prst="rect">
            <a:avLst/>
          </a:prstGeom>
        </p:spPr>
      </p:pic>
      <p:sp>
        <p:nvSpPr>
          <p:cNvPr id="2" name="Slide Number Placeholder 1">
            <a:extLst>
              <a:ext uri="{FF2B5EF4-FFF2-40B4-BE49-F238E27FC236}">
                <a16:creationId xmlns:a16="http://schemas.microsoft.com/office/drawing/2014/main" id="{5E778F82-0489-CA4E-86EF-8EE97EDCF669}"/>
              </a:ext>
            </a:extLst>
          </p:cNvPr>
          <p:cNvSpPr>
            <a:spLocks noGrp="1"/>
          </p:cNvSpPr>
          <p:nvPr>
            <p:ph type="sldNum" sz="quarter" idx="10"/>
          </p:nvPr>
        </p:nvSpPr>
        <p:spPr/>
        <p:txBody>
          <a:bodyPr/>
          <a:lstStyle/>
          <a:p>
            <a:fld id="{1EEAF917-318C-0C42-AF01-8A69CF6EB217}" type="slidenum">
              <a:rPr lang="en-US" smtClean="0"/>
              <a:t>15</a:t>
            </a:fld>
            <a:endParaRPr lang="en-US" dirty="0"/>
          </a:p>
        </p:txBody>
      </p:sp>
    </p:spTree>
    <p:extLst>
      <p:ext uri="{BB962C8B-B14F-4D97-AF65-F5344CB8AC3E}">
        <p14:creationId xmlns:p14="http://schemas.microsoft.com/office/powerpoint/2010/main" val="34309290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397D4-0E1C-344B-9C52-DBE25A8D4EEB}"/>
              </a:ext>
            </a:extLst>
          </p:cNvPr>
          <p:cNvSpPr>
            <a:spLocks noGrp="1"/>
          </p:cNvSpPr>
          <p:nvPr>
            <p:ph type="sldNum" sz="quarter" idx="10"/>
          </p:nvPr>
        </p:nvSpPr>
        <p:spPr/>
        <p:txBody>
          <a:bodyPr/>
          <a:lstStyle/>
          <a:p>
            <a:fld id="{1EEAF917-318C-0C42-AF01-8A69CF6EB217}" type="slidenum">
              <a:rPr lang="en-US" smtClean="0"/>
              <a:t>16</a:t>
            </a:fld>
            <a:endParaRPr lang="en-US" dirty="0"/>
          </a:p>
        </p:txBody>
      </p:sp>
      <p:sp>
        <p:nvSpPr>
          <p:cNvPr id="3" name="Content Placeholder 2">
            <a:extLst>
              <a:ext uri="{FF2B5EF4-FFF2-40B4-BE49-F238E27FC236}">
                <a16:creationId xmlns:a16="http://schemas.microsoft.com/office/drawing/2014/main" id="{863ED9C9-7A8E-5141-83CF-CAD6D02D99B4}"/>
              </a:ext>
            </a:extLst>
          </p:cNvPr>
          <p:cNvSpPr>
            <a:spLocks noGrp="1"/>
          </p:cNvSpPr>
          <p:nvPr>
            <p:ph sz="quarter" idx="11"/>
          </p:nvPr>
        </p:nvSpPr>
        <p:spPr>
          <a:xfrm>
            <a:off x="653625" y="1862667"/>
            <a:ext cx="6339842" cy="4216399"/>
          </a:xfrm>
        </p:spPr>
        <p:txBody>
          <a:bodyPr>
            <a:normAutofit/>
          </a:bodyPr>
          <a:lstStyle/>
          <a:p>
            <a:pPr marL="0" indent="0">
              <a:buNone/>
            </a:pPr>
            <a:r>
              <a:rPr lang="en-US" dirty="0"/>
              <a:t>Family engagement can improve: </a:t>
            </a:r>
          </a:p>
          <a:p>
            <a:r>
              <a:rPr lang="en-US" dirty="0"/>
              <a:t>A child’s health, development, and well-being</a:t>
            </a:r>
          </a:p>
          <a:p>
            <a:r>
              <a:rPr lang="en-US" dirty="0"/>
              <a:t>A family’s confidence and relationship with their children</a:t>
            </a:r>
          </a:p>
          <a:p>
            <a:r>
              <a:rPr lang="en-US" dirty="0"/>
              <a:t>A provider’s confidence in </a:t>
            </a:r>
            <a:br>
              <a:rPr lang="en-US" dirty="0"/>
            </a:br>
            <a:r>
              <a:rPr lang="en-US" dirty="0"/>
              <a:t>discussing concerns with families</a:t>
            </a:r>
          </a:p>
        </p:txBody>
      </p:sp>
      <p:sp>
        <p:nvSpPr>
          <p:cNvPr id="4" name="Title 3">
            <a:extLst>
              <a:ext uri="{FF2B5EF4-FFF2-40B4-BE49-F238E27FC236}">
                <a16:creationId xmlns:a16="http://schemas.microsoft.com/office/drawing/2014/main" id="{B28F579D-BC04-F049-A5E1-7B197F4F3FD0}"/>
              </a:ext>
            </a:extLst>
          </p:cNvPr>
          <p:cNvSpPr>
            <a:spLocks noGrp="1"/>
          </p:cNvSpPr>
          <p:nvPr>
            <p:ph type="title"/>
          </p:nvPr>
        </p:nvSpPr>
        <p:spPr/>
        <p:txBody>
          <a:bodyPr/>
          <a:lstStyle/>
          <a:p>
            <a:r>
              <a:rPr lang="en-US" dirty="0"/>
              <a:t>Family Engagement </a:t>
            </a:r>
            <a:r>
              <a:rPr lang="en-US" sz="2000" dirty="0"/>
              <a:t>(cont.)</a:t>
            </a:r>
            <a:endParaRPr lang="en-US" dirty="0"/>
          </a:p>
        </p:txBody>
      </p:sp>
    </p:spTree>
    <p:extLst>
      <p:ext uri="{BB962C8B-B14F-4D97-AF65-F5344CB8AC3E}">
        <p14:creationId xmlns:p14="http://schemas.microsoft.com/office/powerpoint/2010/main" val="35895966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8DB05C-47A4-5547-B108-C1E3A89589B9}"/>
              </a:ext>
            </a:extLst>
          </p:cNvPr>
          <p:cNvSpPr>
            <a:spLocks noGrp="1"/>
          </p:cNvSpPr>
          <p:nvPr>
            <p:ph type="sldNum" sz="quarter" idx="10"/>
          </p:nvPr>
        </p:nvSpPr>
        <p:spPr/>
        <p:txBody>
          <a:bodyPr/>
          <a:lstStyle/>
          <a:p>
            <a:fld id="{1EEAF917-318C-0C42-AF01-8A69CF6EB217}" type="slidenum">
              <a:rPr lang="en-US" smtClean="0"/>
              <a:t>17</a:t>
            </a:fld>
            <a:endParaRPr lang="en-US" dirty="0"/>
          </a:p>
        </p:txBody>
      </p:sp>
      <p:sp>
        <p:nvSpPr>
          <p:cNvPr id="3" name="Content Placeholder 2">
            <a:extLst>
              <a:ext uri="{FF2B5EF4-FFF2-40B4-BE49-F238E27FC236}">
                <a16:creationId xmlns:a16="http://schemas.microsoft.com/office/drawing/2014/main" id="{26C529A1-4E1C-DF4F-8456-AFE3D53B322E}"/>
              </a:ext>
            </a:extLst>
          </p:cNvPr>
          <p:cNvSpPr>
            <a:spLocks noGrp="1"/>
          </p:cNvSpPr>
          <p:nvPr>
            <p:ph sz="quarter" idx="11"/>
          </p:nvPr>
        </p:nvSpPr>
        <p:spPr/>
        <p:txBody>
          <a:bodyPr>
            <a:normAutofit fontScale="85000" lnSpcReduction="10000"/>
          </a:bodyPr>
          <a:lstStyle/>
          <a:p>
            <a:pPr lvl="0">
              <a:lnSpc>
                <a:spcPct val="110000"/>
              </a:lnSpc>
              <a:buSzPts val="3200"/>
            </a:pPr>
            <a:r>
              <a:rPr lang="en-US" dirty="0"/>
              <a:t>Helps early childhood education professionals build relationships with children and families</a:t>
            </a:r>
          </a:p>
          <a:p>
            <a:pPr lvl="0">
              <a:lnSpc>
                <a:spcPct val="110000"/>
              </a:lnSpc>
              <a:spcBef>
                <a:spcPts val="1200"/>
              </a:spcBef>
              <a:buSzPts val="3200"/>
            </a:pPr>
            <a:r>
              <a:rPr lang="en-US" dirty="0"/>
              <a:t>Includes tips and strategies to engage families in meaningful ways</a:t>
            </a:r>
          </a:p>
          <a:p>
            <a:pPr lvl="0">
              <a:lnSpc>
                <a:spcPct val="110000"/>
              </a:lnSpc>
              <a:spcBef>
                <a:spcPts val="1200"/>
              </a:spcBef>
              <a:buSzPts val="3200"/>
            </a:pPr>
            <a:r>
              <a:rPr lang="en-US" dirty="0">
                <a:solidFill>
                  <a:schemeClr val="tx1"/>
                </a:solidFill>
              </a:rPr>
              <a:t>Is </a:t>
            </a:r>
            <a:r>
              <a:rPr lang="en-US" dirty="0"/>
              <a:t>available in English and </a:t>
            </a:r>
            <a:br>
              <a:rPr lang="en-US" dirty="0"/>
            </a:br>
            <a:r>
              <a:rPr lang="en-US" dirty="0"/>
              <a:t>Spanish</a:t>
            </a:r>
          </a:p>
        </p:txBody>
      </p:sp>
      <p:sp>
        <p:nvSpPr>
          <p:cNvPr id="4" name="Title 3">
            <a:extLst>
              <a:ext uri="{FF2B5EF4-FFF2-40B4-BE49-F238E27FC236}">
                <a16:creationId xmlns:a16="http://schemas.microsoft.com/office/drawing/2014/main" id="{7C87A9C6-D258-1A49-A217-AF88C656D576}"/>
              </a:ext>
            </a:extLst>
          </p:cNvPr>
          <p:cNvSpPr>
            <a:spLocks noGrp="1"/>
          </p:cNvSpPr>
          <p:nvPr>
            <p:ph type="title"/>
          </p:nvPr>
        </p:nvSpPr>
        <p:spPr/>
        <p:txBody>
          <a:bodyPr>
            <a:normAutofit fontScale="90000"/>
          </a:bodyPr>
          <a:lstStyle/>
          <a:p>
            <a:r>
              <a:rPr lang="en-US" dirty="0"/>
              <a:t>QCC Family Engagement Toolkit</a:t>
            </a:r>
          </a:p>
        </p:txBody>
      </p:sp>
    </p:spTree>
    <p:extLst>
      <p:ext uri="{BB962C8B-B14F-4D97-AF65-F5344CB8AC3E}">
        <p14:creationId xmlns:p14="http://schemas.microsoft.com/office/powerpoint/2010/main" val="62794778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5954C-6129-764B-8954-92DFC045BE2D}"/>
              </a:ext>
            </a:extLst>
          </p:cNvPr>
          <p:cNvSpPr>
            <a:spLocks noGrp="1"/>
          </p:cNvSpPr>
          <p:nvPr>
            <p:ph type="sldNum" sz="quarter" idx="10"/>
          </p:nvPr>
        </p:nvSpPr>
        <p:spPr/>
        <p:txBody>
          <a:bodyPr/>
          <a:lstStyle/>
          <a:p>
            <a:fld id="{1EEAF917-318C-0C42-AF01-8A69CF6EB217}" type="slidenum">
              <a:rPr lang="en-US" smtClean="0"/>
              <a:t>18</a:t>
            </a:fld>
            <a:endParaRPr lang="en-US" dirty="0"/>
          </a:p>
        </p:txBody>
      </p:sp>
      <p:sp>
        <p:nvSpPr>
          <p:cNvPr id="3" name="Content Placeholder 2">
            <a:extLst>
              <a:ext uri="{FF2B5EF4-FFF2-40B4-BE49-F238E27FC236}">
                <a16:creationId xmlns:a16="http://schemas.microsoft.com/office/drawing/2014/main" id="{5A567ADF-3AB6-2D49-AA67-0111F99C906E}"/>
              </a:ext>
            </a:extLst>
          </p:cNvPr>
          <p:cNvSpPr>
            <a:spLocks noGrp="1"/>
          </p:cNvSpPr>
          <p:nvPr>
            <p:ph sz="quarter" idx="11"/>
          </p:nvPr>
        </p:nvSpPr>
        <p:spPr>
          <a:xfrm>
            <a:off x="653626" y="1998133"/>
            <a:ext cx="5969100" cy="4013200"/>
          </a:xfrm>
        </p:spPr>
        <p:txBody>
          <a:bodyPr>
            <a:normAutofit/>
          </a:bodyPr>
          <a:lstStyle/>
          <a:p>
            <a:pPr marL="0" lvl="0" indent="0">
              <a:spcAft>
                <a:spcPts val="600"/>
              </a:spcAft>
              <a:buSzPts val="3200"/>
              <a:buNone/>
            </a:pPr>
            <a:r>
              <a:rPr lang="en-US" dirty="0"/>
              <a:t>Family-specific QCC webpage:</a:t>
            </a:r>
          </a:p>
          <a:p>
            <a:pPr marL="342900" lvl="1">
              <a:spcAft>
                <a:spcPts val="600"/>
              </a:spcAft>
              <a:buSzPts val="3200"/>
              <a:buFont typeface="Arial"/>
              <a:buChar char="•"/>
            </a:pPr>
            <a:r>
              <a:rPr lang="en-US" sz="3200" dirty="0"/>
              <a:t>How to choose a quality program</a:t>
            </a:r>
          </a:p>
          <a:p>
            <a:pPr marL="342900" lvl="1">
              <a:spcAft>
                <a:spcPts val="600"/>
              </a:spcAft>
              <a:buSzPts val="3200"/>
              <a:buFont typeface="Arial"/>
              <a:buChar char="•"/>
            </a:pPr>
            <a:r>
              <a:rPr lang="en-US" sz="3200" dirty="0"/>
              <a:t>Finding early learning and care programs</a:t>
            </a:r>
            <a:endParaRPr lang="en-US" sz="3200" dirty="0">
              <a:solidFill>
                <a:srgbClr val="FF0000"/>
              </a:solidFill>
            </a:endParaRPr>
          </a:p>
          <a:p>
            <a:pPr marL="342900" lvl="1">
              <a:spcAft>
                <a:spcPts val="600"/>
              </a:spcAft>
              <a:buSzPts val="3200"/>
              <a:buFont typeface="Arial"/>
              <a:buChar char="•"/>
            </a:pPr>
            <a:r>
              <a:rPr lang="en-US" sz="3200" dirty="0"/>
              <a:t>Using </a:t>
            </a:r>
            <a:r>
              <a:rPr lang="en-US" sz="3200" dirty="0">
                <a:solidFill>
                  <a:schemeClr val="tx1"/>
                </a:solidFill>
              </a:rPr>
              <a:t>county </a:t>
            </a:r>
            <a:r>
              <a:rPr lang="en-US" sz="3200" dirty="0"/>
              <a:t>resource and referral programs</a:t>
            </a:r>
            <a:endParaRPr lang="en-US" dirty="0"/>
          </a:p>
        </p:txBody>
      </p:sp>
      <p:sp>
        <p:nvSpPr>
          <p:cNvPr id="4" name="Title 3">
            <a:extLst>
              <a:ext uri="{FF2B5EF4-FFF2-40B4-BE49-F238E27FC236}">
                <a16:creationId xmlns:a16="http://schemas.microsoft.com/office/drawing/2014/main" id="{815CA1E0-79F3-424C-A02F-B1B436F04489}"/>
              </a:ext>
            </a:extLst>
          </p:cNvPr>
          <p:cNvSpPr>
            <a:spLocks noGrp="1"/>
          </p:cNvSpPr>
          <p:nvPr>
            <p:ph type="title"/>
          </p:nvPr>
        </p:nvSpPr>
        <p:spPr/>
        <p:txBody>
          <a:bodyPr/>
          <a:lstStyle/>
          <a:p>
            <a:r>
              <a:rPr lang="en-US" dirty="0"/>
              <a:t>Family Resources</a:t>
            </a:r>
          </a:p>
        </p:txBody>
      </p:sp>
    </p:spTree>
    <p:extLst>
      <p:ext uri="{BB962C8B-B14F-4D97-AF65-F5344CB8AC3E}">
        <p14:creationId xmlns:p14="http://schemas.microsoft.com/office/powerpoint/2010/main" val="73491061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F5C7CF-4209-834F-B81F-F6D85A819D30}"/>
              </a:ext>
            </a:extLst>
          </p:cNvPr>
          <p:cNvSpPr>
            <a:spLocks noGrp="1"/>
          </p:cNvSpPr>
          <p:nvPr>
            <p:ph type="sldNum" sz="quarter" idx="10"/>
          </p:nvPr>
        </p:nvSpPr>
        <p:spPr/>
        <p:txBody>
          <a:bodyPr/>
          <a:lstStyle/>
          <a:p>
            <a:fld id="{1EEAF917-318C-0C42-AF01-8A69CF6EB217}" type="slidenum">
              <a:rPr lang="en-US" smtClean="0"/>
              <a:t>19</a:t>
            </a:fld>
            <a:endParaRPr lang="en-US" dirty="0"/>
          </a:p>
        </p:txBody>
      </p:sp>
      <p:sp>
        <p:nvSpPr>
          <p:cNvPr id="4" name="Title 3">
            <a:extLst>
              <a:ext uri="{FF2B5EF4-FFF2-40B4-BE49-F238E27FC236}">
                <a16:creationId xmlns:a16="http://schemas.microsoft.com/office/drawing/2014/main" id="{88F41F0E-DECC-114D-A3DA-4FED11ADE860}"/>
              </a:ext>
            </a:extLst>
          </p:cNvPr>
          <p:cNvSpPr>
            <a:spLocks noGrp="1"/>
          </p:cNvSpPr>
          <p:nvPr>
            <p:ph type="title"/>
          </p:nvPr>
        </p:nvSpPr>
        <p:spPr/>
        <p:txBody>
          <a:bodyPr>
            <a:normAutofit fontScale="90000"/>
          </a:bodyPr>
          <a:lstStyle/>
          <a:p>
            <a:r>
              <a:rPr lang="en-US" dirty="0"/>
              <a:t>Participation in QRISs in California by Facility Type</a:t>
            </a:r>
          </a:p>
        </p:txBody>
      </p:sp>
      <p:pic>
        <p:nvPicPr>
          <p:cNvPr id="5" name="Google Shape;301;p16" descr="The number of sites by facility type that participated in FY 2018-19. 4,114 Centers; 2,691 family child care settings; 48 community-based organizations; 110 libraries; 78 home visiting programs; 300 family, friend or neighbor; 29 play groups; 78 family resource centers; 110 other.">
            <a:extLst>
              <a:ext uri="{FF2B5EF4-FFF2-40B4-BE49-F238E27FC236}">
                <a16:creationId xmlns:a16="http://schemas.microsoft.com/office/drawing/2014/main" id="{332452DA-1ED3-3A4C-9D55-A4EF0247CD43}"/>
              </a:ext>
            </a:extLst>
          </p:cNvPr>
          <p:cNvPicPr preferRelativeResize="0">
            <a:picLocks noGrp="1"/>
          </p:cNvPicPr>
          <p:nvPr>
            <p:ph sz="quarter" idx="11"/>
          </p:nvPr>
        </p:nvPicPr>
        <p:blipFill rotWithShape="1">
          <a:blip r:embed="rId3">
            <a:alphaModFix/>
          </a:blip>
          <a:srcRect/>
          <a:stretch/>
        </p:blipFill>
        <p:spPr>
          <a:xfrm>
            <a:off x="0" y="1829664"/>
            <a:ext cx="9144000" cy="4640694"/>
          </a:xfrm>
          <a:prstGeom prst="rect">
            <a:avLst/>
          </a:prstGeom>
          <a:noFill/>
          <a:ln>
            <a:noFill/>
          </a:ln>
        </p:spPr>
      </p:pic>
    </p:spTree>
    <p:extLst>
      <p:ext uri="{BB962C8B-B14F-4D97-AF65-F5344CB8AC3E}">
        <p14:creationId xmlns:p14="http://schemas.microsoft.com/office/powerpoint/2010/main" val="27108923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03271-8A8B-BD46-95B8-185B9F3C42CF}"/>
              </a:ext>
            </a:extLst>
          </p:cNvPr>
          <p:cNvSpPr>
            <a:spLocks noGrp="1"/>
          </p:cNvSpPr>
          <p:nvPr>
            <p:ph type="sldNum" sz="quarter" idx="10"/>
          </p:nvPr>
        </p:nvSpPr>
        <p:spPr/>
        <p:txBody>
          <a:bodyPr/>
          <a:lstStyle/>
          <a:p>
            <a:fld id="{1EEAF917-318C-0C42-AF01-8A69CF6EB217}" type="slidenum">
              <a:rPr lang="en-US" smtClean="0"/>
              <a:pPr/>
              <a:t>2</a:t>
            </a:fld>
            <a:endParaRPr lang="en-US" dirty="0"/>
          </a:p>
        </p:txBody>
      </p:sp>
      <p:sp>
        <p:nvSpPr>
          <p:cNvPr id="6" name="Text Placeholder 5">
            <a:extLst>
              <a:ext uri="{FF2B5EF4-FFF2-40B4-BE49-F238E27FC236}">
                <a16:creationId xmlns:a16="http://schemas.microsoft.com/office/drawing/2014/main" id="{1BB3296B-5500-474C-85F0-F00CAE9B9A17}"/>
              </a:ext>
            </a:extLst>
          </p:cNvPr>
          <p:cNvSpPr>
            <a:spLocks noGrp="1"/>
          </p:cNvSpPr>
          <p:nvPr>
            <p:ph type="body" sz="quarter" idx="11"/>
          </p:nvPr>
        </p:nvSpPr>
        <p:spPr/>
        <p:txBody>
          <a:bodyPr>
            <a:normAutofit fontScale="92500"/>
          </a:bodyPr>
          <a:lstStyle/>
          <a:p>
            <a:r>
              <a:rPr lang="en-US" dirty="0"/>
              <a:t>“Quality early learning and care programs have environments, relationships, interactions, and activities to support all children’s growth and development to prepare them for success in school and life.” </a:t>
            </a:r>
          </a:p>
        </p:txBody>
      </p:sp>
      <p:sp>
        <p:nvSpPr>
          <p:cNvPr id="9" name="Title 8">
            <a:extLst>
              <a:ext uri="{FF2B5EF4-FFF2-40B4-BE49-F238E27FC236}">
                <a16:creationId xmlns:a16="http://schemas.microsoft.com/office/drawing/2014/main" id="{CB9482C5-EE34-8249-A51D-CB0BDA68B25C}"/>
              </a:ext>
            </a:extLst>
          </p:cNvPr>
          <p:cNvSpPr>
            <a:spLocks noGrp="1"/>
          </p:cNvSpPr>
          <p:nvPr>
            <p:ph type="title"/>
          </p:nvPr>
        </p:nvSpPr>
        <p:spPr/>
        <p:txBody>
          <a:bodyPr>
            <a:normAutofit/>
          </a:bodyPr>
          <a:lstStyle/>
          <a:p>
            <a:r>
              <a:rPr lang="en-US" dirty="0"/>
              <a:t>What is Quality?</a:t>
            </a:r>
          </a:p>
        </p:txBody>
      </p:sp>
    </p:spTree>
    <p:extLst>
      <p:ext uri="{BB962C8B-B14F-4D97-AF65-F5344CB8AC3E}">
        <p14:creationId xmlns:p14="http://schemas.microsoft.com/office/powerpoint/2010/main" val="10401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C4DC39-92C7-A243-AE18-E8C29EA4F1F6}"/>
              </a:ext>
            </a:extLst>
          </p:cNvPr>
          <p:cNvSpPr>
            <a:spLocks noGrp="1"/>
          </p:cNvSpPr>
          <p:nvPr>
            <p:ph type="sldNum" sz="quarter" idx="10"/>
          </p:nvPr>
        </p:nvSpPr>
        <p:spPr/>
        <p:txBody>
          <a:bodyPr/>
          <a:lstStyle/>
          <a:p>
            <a:fld id="{1EEAF917-318C-0C42-AF01-8A69CF6EB217}" type="slidenum">
              <a:rPr lang="en-US" smtClean="0"/>
              <a:t>20</a:t>
            </a:fld>
            <a:endParaRPr lang="en-US" dirty="0"/>
          </a:p>
        </p:txBody>
      </p:sp>
      <p:sp>
        <p:nvSpPr>
          <p:cNvPr id="4" name="Title 3">
            <a:extLst>
              <a:ext uri="{FF2B5EF4-FFF2-40B4-BE49-F238E27FC236}">
                <a16:creationId xmlns:a16="http://schemas.microsoft.com/office/drawing/2014/main" id="{53E362FA-0F69-6245-9538-020EE847FD55}"/>
              </a:ext>
            </a:extLst>
          </p:cNvPr>
          <p:cNvSpPr>
            <a:spLocks noGrp="1"/>
          </p:cNvSpPr>
          <p:nvPr>
            <p:ph type="title"/>
          </p:nvPr>
        </p:nvSpPr>
        <p:spPr/>
        <p:txBody>
          <a:bodyPr/>
          <a:lstStyle/>
          <a:p>
            <a:r>
              <a:rPr lang="en-US" dirty="0"/>
              <a:t>QRIS Site Characteristics</a:t>
            </a:r>
          </a:p>
        </p:txBody>
      </p:sp>
      <p:pic>
        <p:nvPicPr>
          <p:cNvPr id="5" name="Google Shape;307;p17" descr="Selected site characteristics for participating sites in FY 2018-19. 1,225 Head Start sites; 870 Early Head Start sites; 217 Title I sites; 2,634 California State Preschools; 1,130 General child care; 1,542 Voucher; 130 State migrant; 3,370 Operated with private funding.">
            <a:extLst>
              <a:ext uri="{FF2B5EF4-FFF2-40B4-BE49-F238E27FC236}">
                <a16:creationId xmlns:a16="http://schemas.microsoft.com/office/drawing/2014/main" id="{F9C14830-B1F1-104A-A47F-AD270C8FB708}"/>
              </a:ext>
            </a:extLst>
          </p:cNvPr>
          <p:cNvPicPr preferRelativeResize="0">
            <a:picLocks noGrp="1"/>
          </p:cNvPicPr>
          <p:nvPr>
            <p:ph sz="quarter" idx="11"/>
          </p:nvPr>
        </p:nvPicPr>
        <p:blipFill rotWithShape="1">
          <a:blip r:embed="rId3">
            <a:alphaModFix/>
          </a:blip>
          <a:srcRect/>
          <a:stretch/>
        </p:blipFill>
        <p:spPr>
          <a:xfrm>
            <a:off x="0" y="1690688"/>
            <a:ext cx="9144000" cy="4640924"/>
          </a:xfrm>
          <a:prstGeom prst="rect">
            <a:avLst/>
          </a:prstGeom>
          <a:noFill/>
          <a:ln>
            <a:noFill/>
          </a:ln>
        </p:spPr>
      </p:pic>
    </p:spTree>
    <p:extLst>
      <p:ext uri="{BB962C8B-B14F-4D97-AF65-F5344CB8AC3E}">
        <p14:creationId xmlns:p14="http://schemas.microsoft.com/office/powerpoint/2010/main" val="188592322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8ED43-CFCA-F648-8BEA-DBD9BA01C7DB}"/>
              </a:ext>
            </a:extLst>
          </p:cNvPr>
          <p:cNvSpPr>
            <a:spLocks noGrp="1"/>
          </p:cNvSpPr>
          <p:nvPr>
            <p:ph type="sldNum" sz="quarter" idx="10"/>
          </p:nvPr>
        </p:nvSpPr>
        <p:spPr/>
        <p:txBody>
          <a:bodyPr/>
          <a:lstStyle/>
          <a:p>
            <a:fld id="{1EEAF917-318C-0C42-AF01-8A69CF6EB217}" type="slidenum">
              <a:rPr lang="en-US" smtClean="0"/>
              <a:t>21</a:t>
            </a:fld>
            <a:endParaRPr lang="en-US" dirty="0"/>
          </a:p>
        </p:txBody>
      </p:sp>
      <p:sp>
        <p:nvSpPr>
          <p:cNvPr id="4" name="Title 3">
            <a:extLst>
              <a:ext uri="{FF2B5EF4-FFF2-40B4-BE49-F238E27FC236}">
                <a16:creationId xmlns:a16="http://schemas.microsoft.com/office/drawing/2014/main" id="{48BBE4B2-8E6C-7946-8D08-B654A8E5065E}"/>
              </a:ext>
            </a:extLst>
          </p:cNvPr>
          <p:cNvSpPr>
            <a:spLocks noGrp="1"/>
          </p:cNvSpPr>
          <p:nvPr>
            <p:ph type="title"/>
          </p:nvPr>
        </p:nvSpPr>
        <p:spPr/>
        <p:txBody>
          <a:bodyPr/>
          <a:lstStyle/>
          <a:p>
            <a:r>
              <a:rPr lang="en-US" dirty="0"/>
              <a:t>QRIS Participation</a:t>
            </a:r>
          </a:p>
        </p:txBody>
      </p:sp>
      <p:pic>
        <p:nvPicPr>
          <p:cNvPr id="5" name="Google Shape;313;p18" descr="QRIS participation from 2011 to 2019. QRIS Participation from 2011 to 2019 increased by 15,424%. The most significant increase was a 51% jump from 2016 to 2017.&#10;&#10;2011: 49 programs; 2012: 475 programs; 2013: 1,042 programs; 2014: 2,232 programs; 2015: 3,542 programs; 2016: 3,862 programs; 2017: 5,835 programs; 2018: 6,829 programs; 2019: 7,558 programs.">
            <a:extLst>
              <a:ext uri="{FF2B5EF4-FFF2-40B4-BE49-F238E27FC236}">
                <a16:creationId xmlns:a16="http://schemas.microsoft.com/office/drawing/2014/main" id="{2DF62006-F8F7-1E47-9647-15F9C7E2F5B6}"/>
              </a:ext>
            </a:extLst>
          </p:cNvPr>
          <p:cNvPicPr preferRelativeResize="0">
            <a:picLocks noGrp="1"/>
          </p:cNvPicPr>
          <p:nvPr>
            <p:ph sz="quarter" idx="11"/>
          </p:nvPr>
        </p:nvPicPr>
        <p:blipFill rotWithShape="1">
          <a:blip r:embed="rId3">
            <a:alphaModFix/>
          </a:blip>
          <a:srcRect/>
          <a:stretch/>
        </p:blipFill>
        <p:spPr>
          <a:xfrm>
            <a:off x="0" y="1690688"/>
            <a:ext cx="9144000" cy="4640694"/>
          </a:xfrm>
          <a:prstGeom prst="rect">
            <a:avLst/>
          </a:prstGeom>
          <a:noFill/>
          <a:ln>
            <a:noFill/>
          </a:ln>
        </p:spPr>
      </p:pic>
    </p:spTree>
    <p:extLst>
      <p:ext uri="{BB962C8B-B14F-4D97-AF65-F5344CB8AC3E}">
        <p14:creationId xmlns:p14="http://schemas.microsoft.com/office/powerpoint/2010/main" val="4260444214"/>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256E3-9AD8-4649-A59A-BF752E3AEA16}"/>
              </a:ext>
            </a:extLst>
          </p:cNvPr>
          <p:cNvSpPr>
            <a:spLocks noGrp="1"/>
          </p:cNvSpPr>
          <p:nvPr>
            <p:ph type="sldNum" sz="quarter" idx="10"/>
          </p:nvPr>
        </p:nvSpPr>
        <p:spPr/>
        <p:txBody>
          <a:bodyPr/>
          <a:lstStyle/>
          <a:p>
            <a:fld id="{1EEAF917-318C-0C42-AF01-8A69CF6EB217}" type="slidenum">
              <a:rPr lang="en-US" smtClean="0"/>
              <a:t>22</a:t>
            </a:fld>
            <a:endParaRPr lang="en-US" dirty="0"/>
          </a:p>
        </p:txBody>
      </p:sp>
      <p:sp>
        <p:nvSpPr>
          <p:cNvPr id="4" name="Title 3">
            <a:extLst>
              <a:ext uri="{FF2B5EF4-FFF2-40B4-BE49-F238E27FC236}">
                <a16:creationId xmlns:a16="http://schemas.microsoft.com/office/drawing/2014/main" id="{837542E8-01A5-4C4E-A550-1C098CFA90F3}"/>
              </a:ext>
            </a:extLst>
          </p:cNvPr>
          <p:cNvSpPr>
            <a:spLocks noGrp="1"/>
          </p:cNvSpPr>
          <p:nvPr>
            <p:ph type="title"/>
          </p:nvPr>
        </p:nvSpPr>
        <p:spPr/>
        <p:txBody>
          <a:bodyPr/>
          <a:lstStyle/>
          <a:p>
            <a:r>
              <a:rPr lang="en-US" dirty="0"/>
              <a:t>Children Served by QRISs</a:t>
            </a:r>
          </a:p>
        </p:txBody>
      </p:sp>
      <p:pic>
        <p:nvPicPr>
          <p:cNvPr id="5" name="Google Shape;319;p19" descr="The number of children being served by participating sites in fiscal year 2018-19. A total of 426,623 children were being served by participating sites in fiscal year (FY) 2018-19. Center-based settings: 222,310 (52%); Alternative settings: 183,158 (43%);  Family Child Care settings: 21,155 (5%)">
            <a:extLst>
              <a:ext uri="{FF2B5EF4-FFF2-40B4-BE49-F238E27FC236}">
                <a16:creationId xmlns:a16="http://schemas.microsoft.com/office/drawing/2014/main" id="{CEF5D4B1-0C59-F94B-996E-F04062498240}"/>
              </a:ext>
            </a:extLst>
          </p:cNvPr>
          <p:cNvPicPr preferRelativeResize="0">
            <a:picLocks noGrp="1"/>
          </p:cNvPicPr>
          <p:nvPr>
            <p:ph sz="quarter" idx="11"/>
          </p:nvPr>
        </p:nvPicPr>
        <p:blipFill rotWithShape="1">
          <a:blip r:embed="rId3">
            <a:alphaModFix/>
          </a:blip>
          <a:srcRect/>
          <a:stretch/>
        </p:blipFill>
        <p:spPr>
          <a:xfrm>
            <a:off x="0" y="1690688"/>
            <a:ext cx="9144000" cy="4640694"/>
          </a:xfrm>
          <a:prstGeom prst="rect">
            <a:avLst/>
          </a:prstGeom>
          <a:noFill/>
          <a:ln>
            <a:noFill/>
          </a:ln>
        </p:spPr>
      </p:pic>
    </p:spTree>
    <p:extLst>
      <p:ext uri="{BB962C8B-B14F-4D97-AF65-F5344CB8AC3E}">
        <p14:creationId xmlns:p14="http://schemas.microsoft.com/office/powerpoint/2010/main" val="164580480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D93C9-8351-784A-B2E9-6BFB16878432}"/>
              </a:ext>
            </a:extLst>
          </p:cNvPr>
          <p:cNvSpPr>
            <a:spLocks noGrp="1"/>
          </p:cNvSpPr>
          <p:nvPr>
            <p:ph type="sldNum" sz="quarter" idx="10"/>
          </p:nvPr>
        </p:nvSpPr>
        <p:spPr/>
        <p:txBody>
          <a:bodyPr/>
          <a:lstStyle/>
          <a:p>
            <a:fld id="{1EEAF917-318C-0C42-AF01-8A69CF6EB217}" type="slidenum">
              <a:rPr lang="en-US" smtClean="0"/>
              <a:t>23</a:t>
            </a:fld>
            <a:endParaRPr lang="en-US" dirty="0"/>
          </a:p>
        </p:txBody>
      </p:sp>
      <p:sp>
        <p:nvSpPr>
          <p:cNvPr id="4" name="Title 3">
            <a:extLst>
              <a:ext uri="{FF2B5EF4-FFF2-40B4-BE49-F238E27FC236}">
                <a16:creationId xmlns:a16="http://schemas.microsoft.com/office/drawing/2014/main" id="{DBFCF66B-3DA4-1947-83B9-4C34F7918037}"/>
              </a:ext>
            </a:extLst>
          </p:cNvPr>
          <p:cNvSpPr>
            <a:spLocks noGrp="1"/>
          </p:cNvSpPr>
          <p:nvPr>
            <p:ph type="title"/>
          </p:nvPr>
        </p:nvSpPr>
        <p:spPr/>
        <p:txBody>
          <a:bodyPr/>
          <a:lstStyle/>
          <a:p>
            <a:r>
              <a:rPr lang="en-US" dirty="0"/>
              <a:t>Find Your Local QRIS </a:t>
            </a:r>
          </a:p>
        </p:txBody>
      </p:sp>
      <p:pic>
        <p:nvPicPr>
          <p:cNvPr id="5" name="Content Placeholder 4" descr="A map of the state of California showing all 58 counties.">
            <a:extLst>
              <a:ext uri="{FF2B5EF4-FFF2-40B4-BE49-F238E27FC236}">
                <a16:creationId xmlns:a16="http://schemas.microsoft.com/office/drawing/2014/main" id="{6C774BBA-1762-9341-ABDA-C6EA23E37B6E}"/>
              </a:ext>
            </a:extLst>
          </p:cNvPr>
          <p:cNvPicPr>
            <a:picLocks noGrp="1" noChangeAspect="1"/>
          </p:cNvPicPr>
          <p:nvPr>
            <p:ph sz="quarter" idx="11"/>
          </p:nvPr>
        </p:nvPicPr>
        <p:blipFill>
          <a:blip r:embed="rId3"/>
          <a:stretch>
            <a:fillRect/>
          </a:stretch>
        </p:blipFill>
        <p:spPr>
          <a:xfrm>
            <a:off x="1509183" y="1493838"/>
            <a:ext cx="3943350" cy="4808746"/>
          </a:xfrm>
          <a:prstGeom prst="rect">
            <a:avLst/>
          </a:prstGeom>
        </p:spPr>
      </p:pic>
    </p:spTree>
    <p:extLst>
      <p:ext uri="{BB962C8B-B14F-4D97-AF65-F5344CB8AC3E}">
        <p14:creationId xmlns:p14="http://schemas.microsoft.com/office/powerpoint/2010/main" val="71103769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8A6C19A-2EE5-6145-B282-EA52AADF83DD}"/>
              </a:ext>
            </a:extLst>
          </p:cNvPr>
          <p:cNvSpPr>
            <a:spLocks noGrp="1"/>
          </p:cNvSpPr>
          <p:nvPr>
            <p:ph sz="quarter" idx="11"/>
          </p:nvPr>
        </p:nvSpPr>
        <p:spPr/>
        <p:txBody>
          <a:bodyPr/>
          <a:lstStyle/>
          <a:p>
            <a:pPr lvl="0"/>
            <a:r>
              <a:rPr lang="en-US" dirty="0"/>
              <a:t>[Insert Local First 5/QCC info]</a:t>
            </a:r>
          </a:p>
          <a:p>
            <a:pPr lvl="0"/>
            <a:endParaRPr lang="en-US" dirty="0"/>
          </a:p>
          <a:p>
            <a:pPr lvl="0"/>
            <a:r>
              <a:rPr lang="en-US" dirty="0"/>
              <a:t>Quality Counts California</a:t>
            </a:r>
          </a:p>
          <a:p>
            <a:pPr lvl="0"/>
            <a:r>
              <a:rPr lang="en-US" dirty="0">
                <a:hlinkClick r:id="rId3"/>
              </a:rPr>
              <a:t>https://www.qualitycountsca.net/</a:t>
            </a:r>
            <a:endParaRPr lang="en-US" dirty="0"/>
          </a:p>
        </p:txBody>
      </p:sp>
      <p:sp>
        <p:nvSpPr>
          <p:cNvPr id="3" name="Slide Number Placeholder 2">
            <a:extLst>
              <a:ext uri="{FF2B5EF4-FFF2-40B4-BE49-F238E27FC236}">
                <a16:creationId xmlns:a16="http://schemas.microsoft.com/office/drawing/2014/main" id="{30A59475-F6AD-5E42-963B-CD032A08505C}"/>
              </a:ext>
            </a:extLst>
          </p:cNvPr>
          <p:cNvSpPr>
            <a:spLocks noGrp="1"/>
          </p:cNvSpPr>
          <p:nvPr>
            <p:ph type="sldNum" sz="quarter" idx="10"/>
          </p:nvPr>
        </p:nvSpPr>
        <p:spPr/>
        <p:txBody>
          <a:bodyPr/>
          <a:lstStyle/>
          <a:p>
            <a:fld id="{1EEAF917-318C-0C42-AF01-8A69CF6EB217}" type="slidenum">
              <a:rPr lang="en-US" smtClean="0"/>
              <a:t>24</a:t>
            </a:fld>
            <a:endParaRPr lang="en-US" dirty="0"/>
          </a:p>
        </p:txBody>
      </p:sp>
      <p:sp>
        <p:nvSpPr>
          <p:cNvPr id="8" name="Text Placeholder 7">
            <a:extLst>
              <a:ext uri="{FF2B5EF4-FFF2-40B4-BE49-F238E27FC236}">
                <a16:creationId xmlns:a16="http://schemas.microsoft.com/office/drawing/2014/main" id="{711310FC-4556-6C4E-9085-1AF3C2B43079}"/>
              </a:ext>
            </a:extLst>
          </p:cNvPr>
          <p:cNvSpPr>
            <a:spLocks noGrp="1"/>
          </p:cNvSpPr>
          <p:nvPr>
            <p:ph type="body" sz="quarter" idx="12"/>
          </p:nvPr>
        </p:nvSpPr>
        <p:spPr/>
        <p:txBody>
          <a:bodyPr/>
          <a:lstStyle/>
          <a:p>
            <a:r>
              <a:rPr lang="en-US" dirty="0"/>
              <a:t>Thank You</a:t>
            </a:r>
          </a:p>
        </p:txBody>
      </p:sp>
      <p:grpSp>
        <p:nvGrpSpPr>
          <p:cNvPr id="6" name="Google Shape;156;p35" descr="QCC is facilitated and funded by First 5 California, the California Department of Education, and local county partners.">
            <a:extLst>
              <a:ext uri="{FF2B5EF4-FFF2-40B4-BE49-F238E27FC236}">
                <a16:creationId xmlns:a16="http://schemas.microsoft.com/office/drawing/2014/main" id="{A1F6CA28-0D70-1643-84AE-090766E841B1}"/>
              </a:ext>
            </a:extLst>
          </p:cNvPr>
          <p:cNvGrpSpPr/>
          <p:nvPr/>
        </p:nvGrpSpPr>
        <p:grpSpPr>
          <a:xfrm>
            <a:off x="2262916" y="6349254"/>
            <a:ext cx="4942018" cy="482393"/>
            <a:chOff x="93520" y="6341693"/>
            <a:chExt cx="4942018" cy="482393"/>
          </a:xfrm>
        </p:grpSpPr>
        <p:pic>
          <p:nvPicPr>
            <p:cNvPr id="9" name="Google Shape;157;p35">
              <a:extLst>
                <a:ext uri="{FF2B5EF4-FFF2-40B4-BE49-F238E27FC236}">
                  <a16:creationId xmlns:a16="http://schemas.microsoft.com/office/drawing/2014/main" id="{D23354D9-F045-7B48-8ED9-5FEAB4CAFC94}"/>
                </a:ext>
              </a:extLst>
            </p:cNvPr>
            <p:cNvPicPr preferRelativeResize="0"/>
            <p:nvPr/>
          </p:nvPicPr>
          <p:blipFill>
            <a:blip r:embed="rId4"/>
            <a:srcRect/>
            <a:stretch/>
          </p:blipFill>
          <p:spPr>
            <a:xfrm>
              <a:off x="1370753" y="6442883"/>
              <a:ext cx="1143966" cy="303220"/>
            </a:xfrm>
            <a:prstGeom prst="rect">
              <a:avLst/>
            </a:prstGeom>
            <a:noFill/>
            <a:ln>
              <a:noFill/>
            </a:ln>
          </p:spPr>
        </p:pic>
        <p:grpSp>
          <p:nvGrpSpPr>
            <p:cNvPr id="10" name="Google Shape;158;p35">
              <a:extLst>
                <a:ext uri="{FF2B5EF4-FFF2-40B4-BE49-F238E27FC236}">
                  <a16:creationId xmlns:a16="http://schemas.microsoft.com/office/drawing/2014/main" id="{CADEAA0D-3586-DE4C-917B-56FACF8A35C0}"/>
                </a:ext>
              </a:extLst>
            </p:cNvPr>
            <p:cNvGrpSpPr/>
            <p:nvPr/>
          </p:nvGrpSpPr>
          <p:grpSpPr>
            <a:xfrm>
              <a:off x="93520" y="6341693"/>
              <a:ext cx="4942018" cy="482393"/>
              <a:chOff x="93520" y="6341693"/>
              <a:chExt cx="4942018" cy="482393"/>
            </a:xfrm>
          </p:grpSpPr>
          <p:pic>
            <p:nvPicPr>
              <p:cNvPr id="11" name="Google Shape;159;p35" descr="California Department of Education">
                <a:extLst>
                  <a:ext uri="{FF2B5EF4-FFF2-40B4-BE49-F238E27FC236}">
                    <a16:creationId xmlns:a16="http://schemas.microsoft.com/office/drawing/2014/main" id="{3360A101-F82E-6B4D-B337-91A9D5D9D932}"/>
                  </a:ext>
                </a:extLst>
              </p:cNvPr>
              <p:cNvPicPr preferRelativeResize="0"/>
              <p:nvPr/>
            </p:nvPicPr>
            <p:blipFill>
              <a:blip r:embed="rId5"/>
              <a:srcRect/>
              <a:stretch/>
            </p:blipFill>
            <p:spPr>
              <a:xfrm>
                <a:off x="2600308" y="6383202"/>
                <a:ext cx="1392596" cy="422581"/>
              </a:xfrm>
              <a:prstGeom prst="rect">
                <a:avLst/>
              </a:prstGeom>
              <a:noFill/>
              <a:ln>
                <a:noFill/>
              </a:ln>
            </p:spPr>
          </p:pic>
          <p:sp>
            <p:nvSpPr>
              <p:cNvPr id="12" name="Google Shape;160;p35">
                <a:extLst>
                  <a:ext uri="{FF2B5EF4-FFF2-40B4-BE49-F238E27FC236}">
                    <a16:creationId xmlns:a16="http://schemas.microsoft.com/office/drawing/2014/main" id="{5C826015-42AF-D542-97A7-0977FABD1A81}"/>
                  </a:ext>
                </a:extLst>
              </p:cNvPr>
              <p:cNvSpPr txBox="1"/>
              <p:nvPr/>
            </p:nvSpPr>
            <p:spPr>
              <a:xfrm>
                <a:off x="93520" y="6341693"/>
                <a:ext cx="13819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dk1"/>
                    </a:solidFill>
                    <a:latin typeface="Alegreya Sans"/>
                    <a:ea typeface="Alegreya Sans"/>
                    <a:cs typeface="Alegreya Sans"/>
                    <a:sym typeface="Alegreya Sans"/>
                  </a:rPr>
                  <a:t>Funded and Facilitated by:</a:t>
                </a:r>
                <a:endParaRPr dirty="0"/>
              </a:p>
            </p:txBody>
          </p:sp>
          <p:sp>
            <p:nvSpPr>
              <p:cNvPr id="13" name="Google Shape;161;p35">
                <a:extLst>
                  <a:ext uri="{FF2B5EF4-FFF2-40B4-BE49-F238E27FC236}">
                    <a16:creationId xmlns:a16="http://schemas.microsoft.com/office/drawing/2014/main" id="{71AB3DC5-FB95-2D46-938A-DA648C3632C1}"/>
                  </a:ext>
                </a:extLst>
              </p:cNvPr>
              <p:cNvSpPr txBox="1"/>
              <p:nvPr/>
            </p:nvSpPr>
            <p:spPr>
              <a:xfrm>
                <a:off x="3961037" y="6362421"/>
                <a:ext cx="10745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dk1"/>
                    </a:solidFill>
                    <a:latin typeface="Alegreya Sans"/>
                    <a:ea typeface="Alegreya Sans"/>
                    <a:cs typeface="Alegreya Sans"/>
                    <a:sym typeface="Alegreya Sans"/>
                  </a:rPr>
                  <a:t>&amp; Local County Partners</a:t>
                </a:r>
                <a:endParaRPr dirty="0"/>
              </a:p>
            </p:txBody>
          </p:sp>
        </p:grpSp>
      </p:grpSp>
    </p:spTree>
    <p:extLst>
      <p:ext uri="{BB962C8B-B14F-4D97-AF65-F5344CB8AC3E}">
        <p14:creationId xmlns:p14="http://schemas.microsoft.com/office/powerpoint/2010/main" val="280150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64B4A-FDA7-B946-BA0A-482D9DF4F753}"/>
              </a:ext>
            </a:extLst>
          </p:cNvPr>
          <p:cNvSpPr>
            <a:spLocks noGrp="1"/>
          </p:cNvSpPr>
          <p:nvPr>
            <p:ph type="sldNum" sz="quarter" idx="10"/>
          </p:nvPr>
        </p:nvSpPr>
        <p:spPr/>
        <p:txBody>
          <a:bodyPr/>
          <a:lstStyle/>
          <a:p>
            <a:fld id="{1EEAF917-318C-0C42-AF01-8A69CF6EB217}" type="slidenum">
              <a:rPr lang="en-US" smtClean="0"/>
              <a:t>3</a:t>
            </a:fld>
            <a:endParaRPr lang="en-US" dirty="0"/>
          </a:p>
        </p:txBody>
      </p:sp>
      <p:sp>
        <p:nvSpPr>
          <p:cNvPr id="3" name="Content Placeholder 2">
            <a:extLst>
              <a:ext uri="{FF2B5EF4-FFF2-40B4-BE49-F238E27FC236}">
                <a16:creationId xmlns:a16="http://schemas.microsoft.com/office/drawing/2014/main" id="{043490F1-2509-F040-A558-40E077D72BC1}"/>
              </a:ext>
            </a:extLst>
          </p:cNvPr>
          <p:cNvSpPr>
            <a:spLocks noGrp="1"/>
          </p:cNvSpPr>
          <p:nvPr>
            <p:ph sz="quarter" idx="11"/>
          </p:nvPr>
        </p:nvSpPr>
        <p:spPr>
          <a:xfrm>
            <a:off x="628650" y="1849438"/>
            <a:ext cx="5969100" cy="4144962"/>
          </a:xfrm>
        </p:spPr>
        <p:txBody>
          <a:bodyPr>
            <a:normAutofit lnSpcReduction="10000"/>
          </a:bodyPr>
          <a:lstStyle/>
          <a:p>
            <a:pPr marL="0" lvl="0" indent="0">
              <a:spcAft>
                <a:spcPts val="1200"/>
              </a:spcAft>
              <a:buNone/>
            </a:pPr>
            <a:r>
              <a:rPr lang="en-US" dirty="0">
                <a:solidFill>
                  <a:schemeClr val="dk1"/>
                </a:solidFill>
                <a:highlight>
                  <a:srgbClr val="FFFFFF"/>
                </a:highlight>
              </a:rPr>
              <a:t>High quality in early childhood programs can support healthy development and learning:</a:t>
            </a:r>
          </a:p>
          <a:p>
            <a:pPr>
              <a:lnSpc>
                <a:spcPct val="90000"/>
              </a:lnSpc>
              <a:buSzPts val="2960"/>
            </a:pPr>
            <a:r>
              <a:rPr lang="en-US" dirty="0"/>
              <a:t>Better outcomes for children as they enter elementary school</a:t>
            </a:r>
          </a:p>
          <a:p>
            <a:pPr>
              <a:lnSpc>
                <a:spcPct val="90000"/>
              </a:lnSpc>
              <a:buSzPts val="2960"/>
            </a:pPr>
            <a:r>
              <a:rPr lang="en-US" dirty="0"/>
              <a:t>Reduced achievement gap</a:t>
            </a:r>
          </a:p>
          <a:p>
            <a:pPr>
              <a:lnSpc>
                <a:spcPct val="90000"/>
              </a:lnSpc>
              <a:buSzPts val="2960"/>
            </a:pPr>
            <a:r>
              <a:rPr lang="en-US" dirty="0"/>
              <a:t>Improved outcomes for families</a:t>
            </a:r>
          </a:p>
        </p:txBody>
      </p:sp>
      <p:sp>
        <p:nvSpPr>
          <p:cNvPr id="4" name="Title 3">
            <a:extLst>
              <a:ext uri="{FF2B5EF4-FFF2-40B4-BE49-F238E27FC236}">
                <a16:creationId xmlns:a16="http://schemas.microsoft.com/office/drawing/2014/main" id="{ABCA004E-BAE5-2D43-AAFD-A08BEC278E4E}"/>
              </a:ext>
            </a:extLst>
          </p:cNvPr>
          <p:cNvSpPr>
            <a:spLocks noGrp="1"/>
          </p:cNvSpPr>
          <p:nvPr>
            <p:ph type="title"/>
          </p:nvPr>
        </p:nvSpPr>
        <p:spPr/>
        <p:txBody>
          <a:bodyPr/>
          <a:lstStyle/>
          <a:p>
            <a:r>
              <a:rPr lang="en-US" dirty="0"/>
              <a:t>Why Focus on Quality?</a:t>
            </a:r>
          </a:p>
        </p:txBody>
      </p:sp>
    </p:spTree>
    <p:extLst>
      <p:ext uri="{BB962C8B-B14F-4D97-AF65-F5344CB8AC3E}">
        <p14:creationId xmlns:p14="http://schemas.microsoft.com/office/powerpoint/2010/main" val="322871720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6BA386-AAAD-724C-8F22-D5A14C117247}"/>
              </a:ext>
            </a:extLst>
          </p:cNvPr>
          <p:cNvSpPr>
            <a:spLocks noGrp="1"/>
          </p:cNvSpPr>
          <p:nvPr>
            <p:ph type="sldNum" sz="quarter" idx="10"/>
          </p:nvPr>
        </p:nvSpPr>
        <p:spPr/>
        <p:txBody>
          <a:bodyPr/>
          <a:lstStyle/>
          <a:p>
            <a:fld id="{1EEAF917-318C-0C42-AF01-8A69CF6EB217}" type="slidenum">
              <a:rPr lang="en-US" smtClean="0"/>
              <a:t>4</a:t>
            </a:fld>
            <a:endParaRPr lang="en-US" dirty="0"/>
          </a:p>
        </p:txBody>
      </p:sp>
      <p:sp>
        <p:nvSpPr>
          <p:cNvPr id="3" name="Content Placeholder 2">
            <a:extLst>
              <a:ext uri="{FF2B5EF4-FFF2-40B4-BE49-F238E27FC236}">
                <a16:creationId xmlns:a16="http://schemas.microsoft.com/office/drawing/2014/main" id="{F0CBA5A9-F39F-2E4B-81B1-7F335956BDE3}"/>
              </a:ext>
            </a:extLst>
          </p:cNvPr>
          <p:cNvSpPr>
            <a:spLocks noGrp="1"/>
          </p:cNvSpPr>
          <p:nvPr>
            <p:ph sz="quarter" idx="11"/>
          </p:nvPr>
        </p:nvSpPr>
        <p:spPr>
          <a:xfrm>
            <a:off x="653626" y="2167468"/>
            <a:ext cx="5969100" cy="4114800"/>
          </a:xfrm>
        </p:spPr>
        <p:txBody>
          <a:bodyPr>
            <a:normAutofit fontScale="85000" lnSpcReduction="20000"/>
          </a:bodyPr>
          <a:lstStyle/>
          <a:p>
            <a:pPr lvl="0">
              <a:lnSpc>
                <a:spcPct val="120000"/>
              </a:lnSpc>
              <a:buSzPts val="2960"/>
            </a:pPr>
            <a:r>
              <a:rPr lang="en-US" dirty="0"/>
              <a:t>A QRIS is a systemic approach to assess, improve, and communicate the level of quality in early and school-age care and education programs.</a:t>
            </a:r>
          </a:p>
          <a:p>
            <a:pPr lvl="0">
              <a:lnSpc>
                <a:spcPct val="120000"/>
              </a:lnSpc>
              <a:spcBef>
                <a:spcPts val="1200"/>
              </a:spcBef>
              <a:buSzPts val="2960"/>
            </a:pPr>
            <a:r>
              <a:rPr lang="en-US" dirty="0"/>
              <a:t>The first statewide QRIS program began in 1998 in Oklahoma.</a:t>
            </a:r>
          </a:p>
          <a:p>
            <a:pPr lvl="0">
              <a:lnSpc>
                <a:spcPct val="120000"/>
              </a:lnSpc>
              <a:spcBef>
                <a:spcPts val="1200"/>
              </a:spcBef>
              <a:buSzPts val="2960"/>
            </a:pPr>
            <a:r>
              <a:rPr lang="en-US" dirty="0"/>
              <a:t>More than half of all states and the District of Columbia have QRISs.</a:t>
            </a:r>
          </a:p>
        </p:txBody>
      </p:sp>
      <p:sp>
        <p:nvSpPr>
          <p:cNvPr id="4" name="Title 3">
            <a:extLst>
              <a:ext uri="{FF2B5EF4-FFF2-40B4-BE49-F238E27FC236}">
                <a16:creationId xmlns:a16="http://schemas.microsoft.com/office/drawing/2014/main" id="{C264A14C-B7E9-4A4A-BD9E-979B7F0722DE}"/>
              </a:ext>
            </a:extLst>
          </p:cNvPr>
          <p:cNvSpPr>
            <a:spLocks noGrp="1"/>
          </p:cNvSpPr>
          <p:nvPr>
            <p:ph type="title"/>
          </p:nvPr>
        </p:nvSpPr>
        <p:spPr/>
        <p:txBody>
          <a:bodyPr>
            <a:normAutofit fontScale="90000"/>
          </a:bodyPr>
          <a:lstStyle/>
          <a:p>
            <a:r>
              <a:rPr lang="en-US" dirty="0"/>
              <a:t>Quality Rating and Improvement Systems (QRISs)</a:t>
            </a:r>
          </a:p>
        </p:txBody>
      </p:sp>
    </p:spTree>
    <p:extLst>
      <p:ext uri="{BB962C8B-B14F-4D97-AF65-F5344CB8AC3E}">
        <p14:creationId xmlns:p14="http://schemas.microsoft.com/office/powerpoint/2010/main" val="301120563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478141-7560-1A46-A7C7-22DD758B14F7}"/>
              </a:ext>
            </a:extLst>
          </p:cNvPr>
          <p:cNvSpPr>
            <a:spLocks noGrp="1"/>
          </p:cNvSpPr>
          <p:nvPr>
            <p:ph type="sldNum" sz="quarter" idx="10"/>
          </p:nvPr>
        </p:nvSpPr>
        <p:spPr/>
        <p:txBody>
          <a:bodyPr/>
          <a:lstStyle/>
          <a:p>
            <a:fld id="{1EEAF917-318C-0C42-AF01-8A69CF6EB217}" type="slidenum">
              <a:rPr lang="en-US" smtClean="0"/>
              <a:t>5</a:t>
            </a:fld>
            <a:endParaRPr lang="en-US" dirty="0"/>
          </a:p>
        </p:txBody>
      </p:sp>
      <p:sp>
        <p:nvSpPr>
          <p:cNvPr id="3" name="Content Placeholder 2">
            <a:extLst>
              <a:ext uri="{FF2B5EF4-FFF2-40B4-BE49-F238E27FC236}">
                <a16:creationId xmlns:a16="http://schemas.microsoft.com/office/drawing/2014/main" id="{4657B582-21A3-B94A-8EF2-00E222780273}"/>
              </a:ext>
            </a:extLst>
          </p:cNvPr>
          <p:cNvSpPr>
            <a:spLocks noGrp="1"/>
          </p:cNvSpPr>
          <p:nvPr>
            <p:ph sz="quarter" idx="11"/>
          </p:nvPr>
        </p:nvSpPr>
        <p:spPr>
          <a:xfrm>
            <a:off x="653626" y="1913468"/>
            <a:ext cx="5969100" cy="3812646"/>
          </a:xfrm>
        </p:spPr>
        <p:txBody>
          <a:bodyPr>
            <a:normAutofit fontScale="85000" lnSpcReduction="10000"/>
          </a:bodyPr>
          <a:lstStyle/>
          <a:p>
            <a:r>
              <a:rPr lang="en-US" dirty="0"/>
              <a:t>Collaboration between First 5 California and the California Department of Education’s Early Learning and Care Division</a:t>
            </a:r>
          </a:p>
          <a:p>
            <a:r>
              <a:rPr lang="en-US" dirty="0"/>
              <a:t>State and local efforts to improve the quality of early learning and care programs for California’s children</a:t>
            </a:r>
          </a:p>
          <a:p>
            <a:r>
              <a:rPr lang="en-US" dirty="0"/>
              <a:t>Called Quality Counts California </a:t>
            </a:r>
            <a:br>
              <a:rPr lang="en-US" dirty="0"/>
            </a:br>
            <a:r>
              <a:rPr lang="en-US" dirty="0"/>
              <a:t>(QCC)</a:t>
            </a:r>
          </a:p>
        </p:txBody>
      </p:sp>
      <p:sp>
        <p:nvSpPr>
          <p:cNvPr id="4" name="Title 3">
            <a:extLst>
              <a:ext uri="{FF2B5EF4-FFF2-40B4-BE49-F238E27FC236}">
                <a16:creationId xmlns:a16="http://schemas.microsoft.com/office/drawing/2014/main" id="{8EEEB1C3-132F-7147-B3B3-FB7CE8E65B02}"/>
              </a:ext>
            </a:extLst>
          </p:cNvPr>
          <p:cNvSpPr>
            <a:spLocks noGrp="1"/>
          </p:cNvSpPr>
          <p:nvPr>
            <p:ph type="title"/>
          </p:nvPr>
        </p:nvSpPr>
        <p:spPr/>
        <p:txBody>
          <a:bodyPr/>
          <a:lstStyle/>
          <a:p>
            <a:r>
              <a:rPr lang="en-US" dirty="0"/>
              <a:t>QRIS in California</a:t>
            </a:r>
          </a:p>
        </p:txBody>
      </p:sp>
    </p:spTree>
    <p:extLst>
      <p:ext uri="{BB962C8B-B14F-4D97-AF65-F5344CB8AC3E}">
        <p14:creationId xmlns:p14="http://schemas.microsoft.com/office/powerpoint/2010/main" val="93147325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31718-E234-ED47-8982-6C8B0ECEB4BB}"/>
              </a:ext>
            </a:extLst>
          </p:cNvPr>
          <p:cNvSpPr>
            <a:spLocks noGrp="1"/>
          </p:cNvSpPr>
          <p:nvPr>
            <p:ph type="sldNum" sz="quarter" idx="10"/>
          </p:nvPr>
        </p:nvSpPr>
        <p:spPr/>
        <p:txBody>
          <a:bodyPr/>
          <a:lstStyle/>
          <a:p>
            <a:fld id="{1EEAF917-318C-0C42-AF01-8A69CF6EB217}" type="slidenum">
              <a:rPr lang="en-US" smtClean="0"/>
              <a:t>6</a:t>
            </a:fld>
            <a:endParaRPr lang="en-US" dirty="0"/>
          </a:p>
        </p:txBody>
      </p:sp>
      <p:sp>
        <p:nvSpPr>
          <p:cNvPr id="4" name="Title 3">
            <a:extLst>
              <a:ext uri="{FF2B5EF4-FFF2-40B4-BE49-F238E27FC236}">
                <a16:creationId xmlns:a16="http://schemas.microsoft.com/office/drawing/2014/main" id="{62C22FCE-4BF5-CC4F-897A-B6CDC9A6BBFF}"/>
              </a:ext>
            </a:extLst>
          </p:cNvPr>
          <p:cNvSpPr>
            <a:spLocks noGrp="1"/>
          </p:cNvSpPr>
          <p:nvPr>
            <p:ph type="title"/>
          </p:nvPr>
        </p:nvSpPr>
        <p:spPr>
          <a:xfrm>
            <a:off x="628650" y="195795"/>
            <a:ext cx="7886700" cy="1325563"/>
          </a:xfrm>
        </p:spPr>
        <p:txBody>
          <a:bodyPr/>
          <a:lstStyle/>
          <a:p>
            <a:pPr algn="ctr"/>
            <a:r>
              <a:rPr lang="en-US" dirty="0"/>
              <a:t>Quality Counts California </a:t>
            </a:r>
          </a:p>
        </p:txBody>
      </p:sp>
      <p:pic>
        <p:nvPicPr>
          <p:cNvPr id="5" name="Google Shape;201;p5" descr="Quality Counts California relies on all partners -- First 5 California (via IMPACT [Improve and Maximize Programs so All Children Thrive] project funds), the California Department of Education (via Quality Rating and Improvement System [QRIS] block grants), and local quality rating and improvement systems [QRIS] partners -- to implement the program.">
            <a:extLst>
              <a:ext uri="{FF2B5EF4-FFF2-40B4-BE49-F238E27FC236}">
                <a16:creationId xmlns:a16="http://schemas.microsoft.com/office/drawing/2014/main" id="{DEB0704B-B435-6345-B898-D406C3B40DD6}"/>
              </a:ext>
            </a:extLst>
          </p:cNvPr>
          <p:cNvPicPr preferRelativeResize="0">
            <a:picLocks noGrp="1"/>
          </p:cNvPicPr>
          <p:nvPr>
            <p:ph sz="quarter" idx="11"/>
          </p:nvPr>
        </p:nvPicPr>
        <p:blipFill>
          <a:blip r:embed="rId3"/>
          <a:srcRect/>
          <a:stretch/>
        </p:blipFill>
        <p:spPr>
          <a:xfrm>
            <a:off x="628651" y="1521358"/>
            <a:ext cx="7886699" cy="4729310"/>
          </a:xfrm>
          <a:prstGeom prst="rect">
            <a:avLst/>
          </a:prstGeom>
          <a:noFill/>
          <a:ln>
            <a:noFill/>
          </a:ln>
        </p:spPr>
      </p:pic>
    </p:spTree>
    <p:extLst>
      <p:ext uri="{BB962C8B-B14F-4D97-AF65-F5344CB8AC3E}">
        <p14:creationId xmlns:p14="http://schemas.microsoft.com/office/powerpoint/2010/main" val="423354348"/>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C65A6-2124-A44D-AD2D-EC7AF5AA250A}"/>
              </a:ext>
            </a:extLst>
          </p:cNvPr>
          <p:cNvSpPr>
            <a:spLocks noGrp="1"/>
          </p:cNvSpPr>
          <p:nvPr>
            <p:ph type="sldNum" sz="quarter" idx="10"/>
          </p:nvPr>
        </p:nvSpPr>
        <p:spPr/>
        <p:txBody>
          <a:bodyPr/>
          <a:lstStyle/>
          <a:p>
            <a:fld id="{1EEAF917-318C-0C42-AF01-8A69CF6EB217}" type="slidenum">
              <a:rPr lang="en-US" smtClean="0"/>
              <a:t>7</a:t>
            </a:fld>
            <a:endParaRPr lang="en-US" dirty="0"/>
          </a:p>
        </p:txBody>
      </p:sp>
      <p:sp>
        <p:nvSpPr>
          <p:cNvPr id="3" name="Content Placeholder 2">
            <a:extLst>
              <a:ext uri="{FF2B5EF4-FFF2-40B4-BE49-F238E27FC236}">
                <a16:creationId xmlns:a16="http://schemas.microsoft.com/office/drawing/2014/main" id="{CD23FBC8-3944-E247-8269-F2D56D5DED4A}"/>
              </a:ext>
            </a:extLst>
          </p:cNvPr>
          <p:cNvSpPr>
            <a:spLocks noGrp="1"/>
          </p:cNvSpPr>
          <p:nvPr>
            <p:ph sz="quarter" idx="11"/>
          </p:nvPr>
        </p:nvSpPr>
        <p:spPr>
          <a:xfrm>
            <a:off x="653626" y="1984907"/>
            <a:ext cx="5969100" cy="4551362"/>
          </a:xfrm>
        </p:spPr>
        <p:txBody>
          <a:bodyPr>
            <a:normAutofit fontScale="77500" lnSpcReduction="20000"/>
          </a:bodyPr>
          <a:lstStyle/>
          <a:p>
            <a:pPr>
              <a:lnSpc>
                <a:spcPct val="120000"/>
              </a:lnSpc>
            </a:pPr>
            <a:r>
              <a:rPr lang="en-US" dirty="0"/>
              <a:t>Quality means better outcomes for children.</a:t>
            </a:r>
          </a:p>
          <a:p>
            <a:pPr>
              <a:lnSpc>
                <a:spcPct val="120000"/>
              </a:lnSpc>
            </a:pPr>
            <a:r>
              <a:rPr lang="en-US" dirty="0"/>
              <a:t>It provides opportunities for professional growth.</a:t>
            </a:r>
          </a:p>
          <a:p>
            <a:pPr>
              <a:lnSpc>
                <a:spcPct val="120000"/>
              </a:lnSpc>
            </a:pPr>
            <a:r>
              <a:rPr lang="en-US" dirty="0"/>
              <a:t>It provides opportunities for career advancement or different roles.</a:t>
            </a:r>
          </a:p>
          <a:p>
            <a:pPr>
              <a:lnSpc>
                <a:spcPct val="120000"/>
              </a:lnSpc>
            </a:pPr>
            <a:r>
              <a:rPr lang="en-US" dirty="0"/>
              <a:t>Becoming familiar with the various tools and materials can be helpful in my work.</a:t>
            </a:r>
          </a:p>
          <a:p>
            <a:pPr>
              <a:lnSpc>
                <a:spcPct val="120000"/>
              </a:lnSpc>
            </a:pPr>
            <a:r>
              <a:rPr lang="en-US" dirty="0"/>
              <a:t>Participation in QCC may be expected   at places of employment.</a:t>
            </a:r>
          </a:p>
        </p:txBody>
      </p:sp>
      <p:sp>
        <p:nvSpPr>
          <p:cNvPr id="4" name="Title 3">
            <a:extLst>
              <a:ext uri="{FF2B5EF4-FFF2-40B4-BE49-F238E27FC236}">
                <a16:creationId xmlns:a16="http://schemas.microsoft.com/office/drawing/2014/main" id="{A727B116-A672-3E46-B079-0A48A6F84F96}"/>
              </a:ext>
            </a:extLst>
          </p:cNvPr>
          <p:cNvSpPr>
            <a:spLocks noGrp="1"/>
          </p:cNvSpPr>
          <p:nvPr>
            <p:ph type="title"/>
          </p:nvPr>
        </p:nvSpPr>
        <p:spPr/>
        <p:txBody>
          <a:bodyPr>
            <a:normAutofit fontScale="90000"/>
          </a:bodyPr>
          <a:lstStyle/>
          <a:p>
            <a:r>
              <a:rPr lang="en-US" dirty="0"/>
              <a:t>Why Is QCC Important </a:t>
            </a:r>
            <a:br>
              <a:rPr lang="en-US" dirty="0"/>
            </a:br>
            <a:r>
              <a:rPr lang="en-US" dirty="0"/>
              <a:t>to Me?</a:t>
            </a:r>
          </a:p>
        </p:txBody>
      </p:sp>
    </p:spTree>
    <p:extLst>
      <p:ext uri="{BB962C8B-B14F-4D97-AF65-F5344CB8AC3E}">
        <p14:creationId xmlns:p14="http://schemas.microsoft.com/office/powerpoint/2010/main" val="356144238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975A4-42EE-9343-A0EA-F7120B0A17F9}"/>
              </a:ext>
            </a:extLst>
          </p:cNvPr>
          <p:cNvSpPr>
            <a:spLocks noGrp="1"/>
          </p:cNvSpPr>
          <p:nvPr>
            <p:ph type="sldNum" sz="quarter" idx="10"/>
          </p:nvPr>
        </p:nvSpPr>
        <p:spPr/>
        <p:txBody>
          <a:bodyPr/>
          <a:lstStyle/>
          <a:p>
            <a:fld id="{1EEAF917-318C-0C42-AF01-8A69CF6EB217}" type="slidenum">
              <a:rPr lang="en-US" smtClean="0"/>
              <a:t>8</a:t>
            </a:fld>
            <a:endParaRPr lang="en-US" dirty="0"/>
          </a:p>
        </p:txBody>
      </p:sp>
      <p:sp>
        <p:nvSpPr>
          <p:cNvPr id="3" name="Content Placeholder 2">
            <a:extLst>
              <a:ext uri="{FF2B5EF4-FFF2-40B4-BE49-F238E27FC236}">
                <a16:creationId xmlns:a16="http://schemas.microsoft.com/office/drawing/2014/main" id="{ED9F7F50-5275-3645-BB08-597ACEE974E0}"/>
              </a:ext>
            </a:extLst>
          </p:cNvPr>
          <p:cNvSpPr>
            <a:spLocks noGrp="1"/>
          </p:cNvSpPr>
          <p:nvPr>
            <p:ph sz="quarter" idx="11"/>
          </p:nvPr>
        </p:nvSpPr>
        <p:spPr>
          <a:xfrm>
            <a:off x="653626" y="1862668"/>
            <a:ext cx="5969100" cy="4402666"/>
          </a:xfrm>
        </p:spPr>
        <p:txBody>
          <a:bodyPr>
            <a:normAutofit fontScale="92500"/>
          </a:bodyPr>
          <a:lstStyle/>
          <a:p>
            <a:r>
              <a:rPr lang="en-US" dirty="0"/>
              <a:t>Provides access to tools and resources for quality partners </a:t>
            </a:r>
          </a:p>
          <a:p>
            <a:r>
              <a:rPr lang="en-US" dirty="0"/>
              <a:t>Links child care providers to resources </a:t>
            </a:r>
          </a:p>
          <a:p>
            <a:r>
              <a:rPr lang="en-US" dirty="0"/>
              <a:t>Informs parents and families about the importance of quality early learning </a:t>
            </a:r>
          </a:p>
          <a:p>
            <a:r>
              <a:rPr lang="en-US" dirty="0"/>
              <a:t>Offers information and research to help policymakers </a:t>
            </a:r>
          </a:p>
        </p:txBody>
      </p:sp>
      <p:sp>
        <p:nvSpPr>
          <p:cNvPr id="4" name="Title 3">
            <a:extLst>
              <a:ext uri="{FF2B5EF4-FFF2-40B4-BE49-F238E27FC236}">
                <a16:creationId xmlns:a16="http://schemas.microsoft.com/office/drawing/2014/main" id="{81C7735C-162D-974C-B209-D3AE4D9E57E1}"/>
              </a:ext>
            </a:extLst>
          </p:cNvPr>
          <p:cNvSpPr>
            <a:spLocks noGrp="1"/>
          </p:cNvSpPr>
          <p:nvPr>
            <p:ph type="title"/>
          </p:nvPr>
        </p:nvSpPr>
        <p:spPr/>
        <p:txBody>
          <a:bodyPr/>
          <a:lstStyle/>
          <a:p>
            <a:r>
              <a:rPr lang="en-US" dirty="0"/>
              <a:t>What Does QCC Do?</a:t>
            </a:r>
          </a:p>
        </p:txBody>
      </p:sp>
    </p:spTree>
    <p:extLst>
      <p:ext uri="{BB962C8B-B14F-4D97-AF65-F5344CB8AC3E}">
        <p14:creationId xmlns:p14="http://schemas.microsoft.com/office/powerpoint/2010/main" val="309073930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DB6BD-A923-CF49-AD61-85C3B0B8EA5F}"/>
              </a:ext>
            </a:extLst>
          </p:cNvPr>
          <p:cNvSpPr>
            <a:spLocks noGrp="1"/>
          </p:cNvSpPr>
          <p:nvPr>
            <p:ph type="sldNum" sz="quarter" idx="10"/>
          </p:nvPr>
        </p:nvSpPr>
        <p:spPr/>
        <p:txBody>
          <a:bodyPr/>
          <a:lstStyle/>
          <a:p>
            <a:fld id="{1EEAF917-318C-0C42-AF01-8A69CF6EB217}" type="slidenum">
              <a:rPr lang="en-US" smtClean="0"/>
              <a:t>9</a:t>
            </a:fld>
            <a:endParaRPr lang="en-US" dirty="0"/>
          </a:p>
        </p:txBody>
      </p:sp>
      <p:sp>
        <p:nvSpPr>
          <p:cNvPr id="3" name="Content Placeholder 2">
            <a:extLst>
              <a:ext uri="{FF2B5EF4-FFF2-40B4-BE49-F238E27FC236}">
                <a16:creationId xmlns:a16="http://schemas.microsoft.com/office/drawing/2014/main" id="{FAE0C63A-7DE2-524D-869C-EBB18D8F23AF}"/>
              </a:ext>
            </a:extLst>
          </p:cNvPr>
          <p:cNvSpPr>
            <a:spLocks noGrp="1"/>
          </p:cNvSpPr>
          <p:nvPr>
            <p:ph sz="quarter" idx="11"/>
          </p:nvPr>
        </p:nvSpPr>
        <p:spPr/>
        <p:txBody>
          <a:bodyPr>
            <a:normAutofit fontScale="92500" lnSpcReduction="10000"/>
          </a:bodyPr>
          <a:lstStyle/>
          <a:p>
            <a:pPr lvl="0">
              <a:spcBef>
                <a:spcPts val="1200"/>
              </a:spcBef>
              <a:buSzPts val="3200"/>
            </a:pPr>
            <a:r>
              <a:rPr lang="en-US" dirty="0"/>
              <a:t>Supports a network of local QRISs</a:t>
            </a:r>
          </a:p>
          <a:p>
            <a:pPr lvl="0">
              <a:spcBef>
                <a:spcPts val="1200"/>
              </a:spcBef>
              <a:buSzPts val="3200"/>
            </a:pPr>
            <a:r>
              <a:rPr lang="en-US" dirty="0"/>
              <a:t>Ensures consistency and standardization statewide</a:t>
            </a:r>
          </a:p>
          <a:p>
            <a:pPr lvl="0">
              <a:spcBef>
                <a:spcPts val="1200"/>
              </a:spcBef>
              <a:buSzPts val="3200"/>
            </a:pPr>
            <a:r>
              <a:rPr lang="en-US" dirty="0"/>
              <a:t>Trains and supports assessors, coaches, and other quality support providers </a:t>
            </a:r>
          </a:p>
        </p:txBody>
      </p:sp>
      <p:sp>
        <p:nvSpPr>
          <p:cNvPr id="4" name="Title 3">
            <a:extLst>
              <a:ext uri="{FF2B5EF4-FFF2-40B4-BE49-F238E27FC236}">
                <a16:creationId xmlns:a16="http://schemas.microsoft.com/office/drawing/2014/main" id="{772A6E22-892E-844C-8C54-5C64E6CFB2E0}"/>
              </a:ext>
            </a:extLst>
          </p:cNvPr>
          <p:cNvSpPr>
            <a:spLocks noGrp="1"/>
          </p:cNvSpPr>
          <p:nvPr>
            <p:ph type="title"/>
          </p:nvPr>
        </p:nvSpPr>
        <p:spPr/>
        <p:txBody>
          <a:bodyPr>
            <a:normAutofit fontScale="90000"/>
          </a:bodyPr>
          <a:lstStyle/>
          <a:p>
            <a:r>
              <a:rPr lang="en-US" dirty="0"/>
              <a:t>How Does QCC</a:t>
            </a:r>
            <a:r>
              <a:rPr lang="en-US" dirty="0">
                <a:solidFill>
                  <a:srgbClr val="FF0000"/>
                </a:solidFill>
              </a:rPr>
              <a:t> </a:t>
            </a:r>
            <a:br>
              <a:rPr lang="en-US" dirty="0">
                <a:solidFill>
                  <a:srgbClr val="FF0000"/>
                </a:solidFill>
              </a:rPr>
            </a:br>
            <a:r>
              <a:rPr lang="en-US" dirty="0"/>
              <a:t>Implement QRISs?</a:t>
            </a:r>
          </a:p>
        </p:txBody>
      </p:sp>
    </p:spTree>
    <p:extLst>
      <p:ext uri="{BB962C8B-B14F-4D97-AF65-F5344CB8AC3E}">
        <p14:creationId xmlns:p14="http://schemas.microsoft.com/office/powerpoint/2010/main" val="3414883640"/>
      </p:ext>
    </p:extLst>
  </p:cSld>
  <p:clrMapOvr>
    <a:masterClrMapping/>
  </p:clrMapOvr>
  <p:transition>
    <p:fade thruBlk="1"/>
  </p:transition>
</p:sld>
</file>

<file path=ppt/theme/theme1.xml><?xml version="1.0" encoding="utf-8"?>
<a:theme xmlns:a="http://schemas.openxmlformats.org/drawingml/2006/main" name="QCC PPT Template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CC PPT Template Theme" id="{62E7BD77-2E24-2544-B4FA-3AED4C3CD1B4}" vid="{FCF2D4C9-E2B8-4743-9F4C-F3D6A7E452CB}"/>
    </a:ext>
  </a:extLst>
</a:theme>
</file>

<file path=ppt/theme/theme2.xml><?xml version="1.0" encoding="utf-8"?>
<a:theme xmlns:a="http://schemas.openxmlformats.org/drawingml/2006/main" name="1_QCC PPT Template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CC PPT Template Theme" id="{62E7BD77-2E24-2544-B4FA-3AED4C3CD1B4}" vid="{FCF2D4C9-E2B8-4743-9F4C-F3D6A7E452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QCC PPT Template Theme</Template>
  <TotalTime>8566</TotalTime>
  <Words>2985</Words>
  <Application>Microsoft Office PowerPoint</Application>
  <PresentationFormat>On-screen Show (4:3)</PresentationFormat>
  <Paragraphs>353</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ABeeZee</vt:lpstr>
      <vt:lpstr>Alegreya Sans</vt:lpstr>
      <vt:lpstr>Alegreya Sans Light</vt:lpstr>
      <vt:lpstr>Arial</vt:lpstr>
      <vt:lpstr>Calibri</vt:lpstr>
      <vt:lpstr>Courier New</vt:lpstr>
      <vt:lpstr>Sniglet</vt:lpstr>
      <vt:lpstr>QCC PPT Template Theme</vt:lpstr>
      <vt:lpstr>1_QCC PPT Template Theme</vt:lpstr>
      <vt:lpstr>California’s  Quality Rating and Improvement System</vt:lpstr>
      <vt:lpstr>What is Quality?</vt:lpstr>
      <vt:lpstr>Why Focus on Quality?</vt:lpstr>
      <vt:lpstr>Quality Rating and Improvement Systems (QRISs)</vt:lpstr>
      <vt:lpstr>QRIS in California</vt:lpstr>
      <vt:lpstr>Quality Counts California </vt:lpstr>
      <vt:lpstr>Why Is QCC Important  to Me?</vt:lpstr>
      <vt:lpstr>What Does QCC Do?</vt:lpstr>
      <vt:lpstr>How Does QCC  Implement QRISs?</vt:lpstr>
      <vt:lpstr>Quality Standards</vt:lpstr>
      <vt:lpstr>Quality Assessments</vt:lpstr>
      <vt:lpstr>Quality Improvement  Support</vt:lpstr>
      <vt:lpstr>Professional Development</vt:lpstr>
      <vt:lpstr>QCC Professional Development Opportunities</vt:lpstr>
      <vt:lpstr>Family Engagement</vt:lpstr>
      <vt:lpstr>Family Engagement (cont.)</vt:lpstr>
      <vt:lpstr>QCC Family Engagement Toolkit</vt:lpstr>
      <vt:lpstr>Family Resources</vt:lpstr>
      <vt:lpstr>Participation in QRISs in California by Facility Type</vt:lpstr>
      <vt:lpstr>QRIS Site Characteristics</vt:lpstr>
      <vt:lpstr>QRIS Participation</vt:lpstr>
      <vt:lpstr>Children Served by QRISs</vt:lpstr>
      <vt:lpstr>Find Your Local QRIS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Lozano</dc:creator>
  <cp:lastModifiedBy>Erin Freschi</cp:lastModifiedBy>
  <cp:revision>142</cp:revision>
  <cp:lastPrinted>2018-06-22T22:53:06Z</cp:lastPrinted>
  <dcterms:created xsi:type="dcterms:W3CDTF">2018-05-02T16:37:46Z</dcterms:created>
  <dcterms:modified xsi:type="dcterms:W3CDTF">2020-06-22T20:56:01Z</dcterms:modified>
</cp:coreProperties>
</file>